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561" r:id="rId5"/>
    <p:sldId id="1374" r:id="rId6"/>
    <p:sldId id="11172" r:id="rId7"/>
    <p:sldId id="11162" r:id="rId8"/>
    <p:sldId id="11173" r:id="rId9"/>
    <p:sldId id="11167" r:id="rId10"/>
    <p:sldId id="11166" r:id="rId11"/>
    <p:sldId id="538" r:id="rId12"/>
    <p:sldId id="1616" r:id="rId13"/>
    <p:sldId id="1824" r:id="rId14"/>
    <p:sldId id="1652" r:id="rId15"/>
    <p:sldId id="1605" r:id="rId16"/>
    <p:sldId id="2143" r:id="rId17"/>
    <p:sldId id="11164" r:id="rId18"/>
    <p:sldId id="1579" r:id="rId19"/>
    <p:sldId id="11170" r:id="rId20"/>
    <p:sldId id="597" r:id="rId21"/>
    <p:sldId id="11174" r:id="rId22"/>
    <p:sldId id="582" r:id="rId23"/>
    <p:sldId id="583" r:id="rId24"/>
    <p:sldId id="590" r:id="rId25"/>
    <p:sldId id="1182" r:id="rId26"/>
    <p:sldId id="1183" r:id="rId27"/>
    <p:sldId id="1184" r:id="rId28"/>
    <p:sldId id="1617" r:id="rId29"/>
    <p:sldId id="11165" r:id="rId30"/>
    <p:sldId id="11175" r:id="rId31"/>
    <p:sldId id="1362" r:id="rId32"/>
    <p:sldId id="1317" r:id="rId33"/>
    <p:sldId id="1320" r:id="rId34"/>
    <p:sldId id="1318" r:id="rId35"/>
    <p:sldId id="1315" r:id="rId36"/>
    <p:sldId id="1363" r:id="rId37"/>
    <p:sldId id="1508" r:id="rId38"/>
    <p:sldId id="1365" r:id="rId39"/>
    <p:sldId id="1366" r:id="rId40"/>
    <p:sldId id="135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management" id="{F882C068-ED6C-C445-9194-29C46CFF67E1}">
          <p14:sldIdLst/>
        </p14:section>
        <p14:section name="Front matter" id="{4A730639-607C-0E46-A965-5C2D2651664E}">
          <p14:sldIdLst>
            <p14:sldId id="561"/>
            <p14:sldId id="1374"/>
            <p14:sldId id="11172"/>
            <p14:sldId id="11162"/>
            <p14:sldId id="11173"/>
            <p14:sldId id="11167"/>
            <p14:sldId id="11166"/>
            <p14:sldId id="538"/>
            <p14:sldId id="1616"/>
            <p14:sldId id="1824"/>
            <p14:sldId id="1652"/>
            <p14:sldId id="1605"/>
            <p14:sldId id="2143"/>
            <p14:sldId id="11164"/>
            <p14:sldId id="1579"/>
            <p14:sldId id="11170"/>
          </p14:sldIdLst>
        </p14:section>
        <p14:section name="Back matter" id="{3FD0872C-192F-5B46-895B-A626D88A1562}">
          <p14:sldIdLst>
            <p14:sldId id="597"/>
          </p14:sldIdLst>
        </p14:section>
        <p14:section name="Maintainability metrics" id="{A432B334-BA3D-FA4F-AC8E-C1EF3306B678}">
          <p14:sldIdLst>
            <p14:sldId id="11174"/>
            <p14:sldId id="582"/>
            <p14:sldId id="583"/>
            <p14:sldId id="590"/>
            <p14:sldId id="1182"/>
            <p14:sldId id="1183"/>
            <p14:sldId id="1184"/>
            <p14:sldId id="1617"/>
            <p14:sldId id="11165"/>
          </p14:sldIdLst>
        </p14:section>
        <p14:section name="Architecture Metric Explanations" id="{4D6A3F6C-777D-D047-839D-BEA038349BE6}">
          <p14:sldIdLst>
            <p14:sldId id="11175"/>
            <p14:sldId id="1362"/>
            <p14:sldId id="1317"/>
            <p14:sldId id="1320"/>
            <p14:sldId id="1318"/>
            <p14:sldId id="1315"/>
            <p14:sldId id="1363"/>
            <p14:sldId id="1508"/>
            <p14:sldId id="1365"/>
            <p14:sldId id="1366"/>
            <p14:sldId id="1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8E17"/>
    <a:srgbClr val="910813"/>
    <a:srgbClr val="CF4731"/>
    <a:srgbClr val="EBC937"/>
    <a:srgbClr val="DB4A3D"/>
    <a:srgbClr val="F0089F"/>
    <a:srgbClr val="1E354B"/>
    <a:srgbClr val="57C967"/>
    <a:srgbClr val="F9C640"/>
    <a:srgbClr val="1E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2094BA-3324-E44C-AFE3-01F0E8F31A48}" v="69" dt="2024-01-12T19:24:27.5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67"/>
    <p:restoredTop sz="96327"/>
  </p:normalViewPr>
  <p:slideViewPr>
    <p:cSldViewPr snapToGrid="0" snapToObjects="1" showGuides="1">
      <p:cViewPr varScale="1">
        <p:scale>
          <a:sx n="121" d="100"/>
          <a:sy n="121" d="100"/>
        </p:scale>
        <p:origin x="872" y="5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 snapToObjects="1">
      <p:cViewPr varScale="1">
        <p:scale>
          <a:sx n="163" d="100"/>
          <a:sy n="163" d="100"/>
        </p:scale>
        <p:origin x="672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chemeClr val="accent2"/>
            </a:solidFill>
            <a:ln w="19050">
              <a:noFill/>
            </a:ln>
            <a:effectLst>
              <a:outerShdw blurRad="241300" dist="38100" dir="2700000" algn="tl" rotWithShape="0">
                <a:prstClr val="black">
                  <a:alpha val="15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plosion val="6"/>
            <c:spPr>
              <a:solidFill>
                <a:schemeClr val="tx2"/>
              </a:solidFill>
              <a:ln w="19050">
                <a:noFill/>
              </a:ln>
              <a:effectLst>
                <a:outerShdw blurRad="241300" dist="38100" dir="2700000" algn="tl" rotWithShape="0">
                  <a:prstClr val="black">
                    <a:alpha val="15000"/>
                  </a:prstClr>
                </a:outerShdw>
              </a:effectLst>
            </c:spPr>
            <c:extLst xmlns:lc="http://schemas.openxmlformats.org/drawingml/2006/lockedCanvas" xmlns:comp="http://schemas.openxmlformats.org/drawingml/2006/compatibility" xmlns:we="http://schemas.microsoft.com/office/webextensions/webextension/2010/11" xmlns:wetp="http://schemas.microsoft.com/office/webextensions/taskpanes/2010/11" xmlns:w16cid="http://schemas.microsoft.com/office/word/2016/wordml/cid" xmlns:w16se="http://schemas.microsoft.com/office/word/2015/wordml/symex" xmlns:wps="http://schemas.microsoft.com/office/word/2010/wordprocessingShape" xmlns:b="http://schemas.openxmlformats.org/officeDocument/2006/bibliography" xmlns:odgm="http://opendope.org/SmartArt/DataHierarchy" xmlns:odi="http://opendope.org/components" xmlns:oda="http://opendope.org/answers" xmlns:odq="http://opendope.org/questions" xmlns:odc="http://opendope.org/conditions" xmlns:odx="http://opendope.org/xpaths" xmlns:cppr="http://schemas.microsoft.com/office/2006/coverPageProps" xmlns:pvml="urn:schemas-microsoft-com:office:powerpoint" xmlns:w10="urn:schemas-microsoft-com:office:word" xmlns:v="urn:schemas-microsoft-com:vml" xmlns:o="urn:schemas-microsoft-com:office:office" xmlns:xvml="urn:schemas-microsoft-com:office:excel" xmlns:dsp="http://schemas.microsoft.com/office/drawing/2008/diagram" xmlns:xdr="http://schemas.openxmlformats.org/drawingml/2006/spreadsheetDrawing" xmlns:pic="http://schemas.openxmlformats.org/drawingml/2006/picture" xmlns:dgm="http://schemas.openxmlformats.org/drawingml/2006/diagram" xmlns:c14="http://schemas.microsoft.com/office/drawing/2007/8/2/chart" xmlns:cdr="http://schemas.openxmlformats.org/drawingml/2006/chartDrawing" xmlns:wne="http://schemas.microsoft.com/office/word/2006/wordml" xmlns:sl="http://schemas.openxmlformats.org/schemaLibrary/2006/main" xmlns:mc="http://schemas.openxmlformats.org/markup-compatibility/2006" xmlns:wp14="http://schemas.microsoft.com/office/word/2010/wordprocessingDrawing" xmlns:wp="http://schemas.openxmlformats.org/drawingml/2006/wordprocessingDrawing" xmlns:m="http://schemas.openxmlformats.org/officeDocument/2006/math" xmlns:w14="http://schemas.microsoft.com/office/word/2010/wordml" xmlns:w15="http://schemas.microsoft.com/office/word/2012/wordml" xmlns:w="http://schemas.openxmlformats.org/wordprocessingml/2006/main">
              <c:ext xmlns:c16="http://schemas.microsoft.com/office/drawing/2014/chart" uri="{C3380CC4-5D6E-409C-BE32-E72D297353CC}">
                <c16:uniqueId val="{00000001-034B-534E-9ADC-79D3329DBEB7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&gt;</a:t>
                    </a:r>
                    <a:fld id="{AA6CA5E8-FDB8-434A-B68E-C7A3CC6735E5}" type="VALUE">
                      <a:rPr lang="en-US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7FA8-464D-BE91-55CE5770358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&gt;</a:t>
                    </a:r>
                    <a:fld id="{6E19E0AF-A501-7C4B-8799-4B6F8CFD540B}" type="VALUE">
                      <a:rPr lang="en-US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FA8-464D-BE91-55CE5770358C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lc="http://schemas.openxmlformats.org/drawingml/2006/lockedCanvas" xmlns:comp="http://schemas.openxmlformats.org/drawingml/2006/compatibility" xmlns:we="http://schemas.microsoft.com/office/webextensions/webextension/2010/11" xmlns:wetp="http://schemas.microsoft.com/office/webextensions/taskpanes/2010/11" xmlns:w16cid="http://schemas.microsoft.com/office/word/2016/wordml/cid" xmlns:w16se="http://schemas.microsoft.com/office/word/2015/wordml/symex" xmlns:wps="http://schemas.microsoft.com/office/word/2010/wordprocessingShape" xmlns:b="http://schemas.openxmlformats.org/officeDocument/2006/bibliography" xmlns:odgm="http://opendope.org/SmartArt/DataHierarchy" xmlns:odi="http://opendope.org/components" xmlns:oda="http://opendope.org/answers" xmlns:odq="http://opendope.org/questions" xmlns:odc="http://opendope.org/conditions" xmlns:odx="http://opendope.org/xpaths" xmlns:cppr="http://schemas.microsoft.com/office/2006/coverPageProps" xmlns:pvml="urn:schemas-microsoft-com:office:powerpoint" xmlns:w10="urn:schemas-microsoft-com:office:word" xmlns:v="urn:schemas-microsoft-com:vml" xmlns:o="urn:schemas-microsoft-com:office:office" xmlns:xvml="urn:schemas-microsoft-com:office:excel" xmlns:dsp="http://schemas.microsoft.com/office/drawing/2008/diagram" xmlns:xdr="http://schemas.openxmlformats.org/drawingml/2006/spreadsheetDrawing" xmlns:pic="http://schemas.openxmlformats.org/drawingml/2006/picture" xmlns:dgm="http://schemas.openxmlformats.org/drawingml/2006/diagram" xmlns:c14="http://schemas.microsoft.com/office/drawing/2007/8/2/chart" xmlns:cdr="http://schemas.openxmlformats.org/drawingml/2006/chartDrawing" xmlns:wne="http://schemas.microsoft.com/office/word/2006/wordml" xmlns:sl="http://schemas.openxmlformats.org/schemaLibrary/2006/main" xmlns:mc="http://schemas.openxmlformats.org/markup-compatibility/2006" xmlns:wp14="http://schemas.microsoft.com/office/word/2010/wordprocessingDrawing" xmlns:wp="http://schemas.openxmlformats.org/drawingml/2006/wordprocessingDrawing" xmlns:m="http://schemas.openxmlformats.org/officeDocument/2006/math" xmlns:w14="http://schemas.microsoft.com/office/word/2010/wordml" xmlns:w15="http://schemas.microsoft.com/office/word/2012/wordml" xmlns:w="http://schemas.openxmlformats.org/wordprocessingml/2006/main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4"/>
                <c:pt idx="0">
                  <c:v>Java</c:v>
                </c:pt>
                <c:pt idx="1">
                  <c:v>C++</c:v>
                </c:pt>
                <c:pt idx="2">
                  <c:v>JavaScript</c:v>
                </c:pt>
                <c:pt idx="3">
                  <c:v>Python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0.86965532760192477</c:v>
                </c:pt>
                <c:pt idx="1">
                  <c:v>0.12658757732049117</c:v>
                </c:pt>
                <c:pt idx="2">
                  <c:v>3.5367373931502054E-3</c:v>
                </c:pt>
                <c:pt idx="3">
                  <c:v>2.2035768443385634E-4</c:v>
                </c:pt>
              </c:numCache>
            </c:numRef>
          </c:val>
          <c:extLst xmlns:lc="http://schemas.openxmlformats.org/drawingml/2006/lockedCanvas" xmlns:comp="http://schemas.openxmlformats.org/drawingml/2006/compatibility" xmlns:we="http://schemas.microsoft.com/office/webextensions/webextension/2010/11" xmlns:wetp="http://schemas.microsoft.com/office/webextensions/taskpanes/2010/11" xmlns:w16cid="http://schemas.microsoft.com/office/word/2016/wordml/cid" xmlns:w16se="http://schemas.microsoft.com/office/word/2015/wordml/symex" xmlns:wps="http://schemas.microsoft.com/office/word/2010/wordprocessingShape" xmlns:b="http://schemas.openxmlformats.org/officeDocument/2006/bibliography" xmlns:odgm="http://opendope.org/SmartArt/DataHierarchy" xmlns:odi="http://opendope.org/components" xmlns:oda="http://opendope.org/answers" xmlns:odq="http://opendope.org/questions" xmlns:odc="http://opendope.org/conditions" xmlns:odx="http://opendope.org/xpaths" xmlns:cppr="http://schemas.microsoft.com/office/2006/coverPageProps" xmlns:pvml="urn:schemas-microsoft-com:office:powerpoint" xmlns:w10="urn:schemas-microsoft-com:office:word" xmlns:v="urn:schemas-microsoft-com:vml" xmlns:o="urn:schemas-microsoft-com:office:office" xmlns:xvml="urn:schemas-microsoft-com:office:excel" xmlns:dsp="http://schemas.microsoft.com/office/drawing/2008/diagram" xmlns:xdr="http://schemas.openxmlformats.org/drawingml/2006/spreadsheetDrawing" xmlns:pic="http://schemas.openxmlformats.org/drawingml/2006/picture" xmlns:dgm="http://schemas.openxmlformats.org/drawingml/2006/diagram" xmlns:c14="http://schemas.microsoft.com/office/drawing/2007/8/2/chart" xmlns:cdr="http://schemas.openxmlformats.org/drawingml/2006/chartDrawing" xmlns:wne="http://schemas.microsoft.com/office/word/2006/wordml" xmlns:sl="http://schemas.openxmlformats.org/schemaLibrary/2006/main" xmlns:mc="http://schemas.openxmlformats.org/markup-compatibility/2006" xmlns:wp14="http://schemas.microsoft.com/office/word/2010/wordprocessingDrawing" xmlns:wp="http://schemas.openxmlformats.org/drawingml/2006/wordprocessingDrawing" xmlns:m="http://schemas.openxmlformats.org/officeDocument/2006/math" xmlns:w14="http://schemas.microsoft.com/office/word/2010/wordml" xmlns:w15="http://schemas.microsoft.com/office/word/2012/wordml" xmlns:w="http://schemas.openxmlformats.org/wordprocessingml/2006/main">
            <c:ext xmlns:c16="http://schemas.microsoft.com/office/drawing/2014/chart" uri="{C3380CC4-5D6E-409C-BE32-E72D297353CC}">
              <c16:uniqueId val="{00000000-034B-534E-9ADC-79D3329DBE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476387520"/>
        <c:axId val="477616192"/>
      </c:barChart>
      <c:catAx>
        <c:axId val="476387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477616192"/>
        <c:crosses val="autoZero"/>
        <c:auto val="1"/>
        <c:lblAlgn val="ctr"/>
        <c:lblOffset val="100"/>
        <c:noMultiLvlLbl val="0"/>
      </c:catAx>
      <c:valAx>
        <c:axId val="47761619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47638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lc="http://schemas.openxmlformats.org/drawingml/2006/lockedCanvas" xmlns:comp="http://schemas.openxmlformats.org/drawingml/2006/compatibility" xmlns:we="http://schemas.microsoft.com/office/webextensions/webextension/2010/11" xmlns:wetp="http://schemas.microsoft.com/office/webextensions/taskpanes/2010/11" xmlns:w16cid="http://schemas.microsoft.com/office/word/2016/wordml/cid" xmlns:w16se="http://schemas.microsoft.com/office/word/2015/wordml/symex" xmlns:wps="http://schemas.microsoft.com/office/word/2010/wordprocessingShape" xmlns:b="http://schemas.openxmlformats.org/officeDocument/2006/bibliography" xmlns:odgm="http://opendope.org/SmartArt/DataHierarchy" xmlns:odi="http://opendope.org/components" xmlns:oda="http://opendope.org/answers" xmlns:odq="http://opendope.org/questions" xmlns:odc="http://opendope.org/conditions" xmlns:odx="http://opendope.org/xpaths" xmlns:cppr="http://schemas.microsoft.com/office/2006/coverPageProps" xmlns:pvml="urn:schemas-microsoft-com:office:powerpoint" xmlns:w10="urn:schemas-microsoft-com:office:word" xmlns:v="urn:schemas-microsoft-com:vml" xmlns:o="urn:schemas-microsoft-com:office:office" xmlns:xvml="urn:schemas-microsoft-com:office:excel" xmlns:dsp="http://schemas.microsoft.com/office/drawing/2008/diagram" xmlns:xdr="http://schemas.openxmlformats.org/drawingml/2006/spreadsheetDrawing" xmlns:pic="http://schemas.openxmlformats.org/drawingml/2006/picture" xmlns:dgm="http://schemas.openxmlformats.org/drawingml/2006/diagram" xmlns:c14="http://schemas.microsoft.com/office/drawing/2007/8/2/chart" xmlns:cdr="http://schemas.openxmlformats.org/drawingml/2006/chartDrawing" xmlns:wne="http://schemas.microsoft.com/office/word/2006/wordml" xmlns:sl="http://schemas.openxmlformats.org/schemaLibrary/2006/main" xmlns:mc="http://schemas.openxmlformats.org/markup-compatibility/2006" xmlns:wp14="http://schemas.microsoft.com/office/word/2010/wordprocessingDrawing" xmlns:wp="http://schemas.openxmlformats.org/drawingml/2006/wordprocessingDrawing" xmlns:m="http://schemas.openxmlformats.org/officeDocument/2006/math" xmlns:w14="http://schemas.microsoft.com/office/word/2010/wordml" xmlns:w15="http://schemas.microsoft.com/office/word/2012/wordml" xmlns:w="http://schemas.openxmlformats.org/wordprocessingml/2006/main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C0-8749-A89A-75F11CBE0F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C0-8749-A89A-75F11CBE0F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CC0-8749-A89A-75F11CBE0F8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CC0-8749-A89A-75F11CBE0F8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Java</c:v>
                </c:pt>
                <c:pt idx="1">
                  <c:v>C#</c:v>
                </c:pt>
                <c:pt idx="2">
                  <c:v>CSS</c:v>
                </c:pt>
                <c:pt idx="3">
                  <c:v>Typescript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80-1E47-A0AF-94D32305F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 cap="rnd">
              <a:noFill/>
              <a:round/>
            </a:ln>
            <a:effectLst>
              <a:outerShdw blurRad="76200" sx="102000" sy="102000" algn="ctr" rotWithShape="0">
                <a:schemeClr val="accent3">
                  <a:alpha val="30000"/>
                </a:schemeClr>
              </a:outerShdw>
            </a:effectLst>
          </c:spPr>
          <c:marker>
            <c:symbol val="diamond"/>
            <c:size val="10"/>
            <c:spPr>
              <a:solidFill>
                <a:schemeClr val="accent1"/>
              </a:solidFill>
              <a:ln w="28575">
                <a:solidFill>
                  <a:schemeClr val="accent3"/>
                </a:solidFill>
              </a:ln>
              <a:effectLst>
                <a:outerShdw blurRad="76200" sx="102000" sy="102000" algn="ctr" rotWithShape="0">
                  <a:schemeClr val="accent3">
                    <a:alpha val="30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1.6061704965061169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[</a:t>
                    </a:r>
                    <a:r>
                      <a:rPr lang="en-US" dirty="0" err="1"/>
                      <a:t>SYSTEM_NAME</a:t>
                    </a:r>
                    <a:r>
                      <a:rPr lang="en-US" dirty="0"/>
                      <a:t>]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0-B86A-D14B-85E9-B8DEC18B60F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Android-core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1-B86A-D14B-85E9-B8DEC18B60F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Angular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519-7043-91E7-EECF3C414252}"/>
                </c:ext>
              </c:extLst>
            </c:dLbl>
            <c:dLbl>
              <c:idx val="3"/>
              <c:layout>
                <c:manualLayout>
                  <c:x val="-2.3413399101154898E-2"/>
                  <c:y val="-4.561697341387371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Bazel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2-B86A-D14B-85E9-B8DEC18B60F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Bitcoin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0519-7043-91E7-EECF3C41425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Card Management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0519-7043-91E7-EECF3C414252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Django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0519-7043-91E7-EECF3C414252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Druid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0519-7043-91E7-EECF3C414252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Dubbo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0519-7043-91E7-EECF3C414252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Echarts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0519-7043-91E7-EECF3C414252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en-US"/>
                      <a:t>Elasticsearch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0519-7043-91E7-EECF3C414252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en-US"/>
                      <a:t>Electron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0519-7043-91E7-EECF3C414252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en-US"/>
                      <a:t>Facebookyoga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0519-7043-91E7-EECF3C414252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/>
                      <a:t>GIT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0519-7043-91E7-EECF3C414252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r>
                      <a:rPr lang="en-US"/>
                      <a:t>Google V8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0519-7043-91E7-EECF3C414252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r>
                      <a:rPr lang="en-US"/>
                      <a:t>Googleguava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0519-7043-91E7-EECF3C414252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r>
                      <a:rPr lang="en-US"/>
                      <a:t>Hadoop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0519-7043-91E7-EECF3C414252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r>
                      <a:rPr lang="en-US"/>
                      <a:t>Hibernate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0519-7043-91E7-EECF3C414252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r>
                      <a:rPr lang="en-US"/>
                      <a:t>HR App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0519-7043-91E7-EECF3C414252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r>
                      <a:rPr lang="en-US"/>
                      <a:t>Insecure-bank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0519-7043-91E7-EECF3C414252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r>
                      <a:rPr lang="en-US"/>
                      <a:t>Jruby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0519-7043-91E7-EECF3C414252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r>
                      <a:rPr lang="en-US"/>
                      <a:t>Kafka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0519-7043-91E7-EECF3C414252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r>
                      <a:rPr lang="en-US"/>
                      <a:t>Mainframe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0519-7043-91E7-EECF3C414252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r>
                      <a:rPr lang="en-US"/>
                      <a:t>Mariadb-server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0519-7043-91E7-EECF3C414252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r>
                      <a:rPr lang="en-US"/>
                      <a:t>Microsoftterminal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0519-7043-91E7-EECF3C414252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r>
                      <a:rPr lang="en-US"/>
                      <a:t>Mongodb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0519-7043-91E7-EECF3C414252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r>
                      <a:rPr lang="en-US"/>
                      <a:t>Mysql-server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0519-7043-91E7-EECF3C414252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r>
                      <a:rPr lang="en-US"/>
                      <a:t>Nodejs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0519-7043-91E7-EECF3C414252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r>
                      <a:rPr lang="en-US"/>
                      <a:t>Okhttp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0519-7043-91E7-EECF3C414252}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r>
                      <a:rPr lang="en-US"/>
                      <a:t>Oraclegraal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0519-7043-91E7-EECF3C414252}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r>
                      <a:rPr lang="en-US"/>
                      <a:t>Platform cloud demo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0519-7043-91E7-EECF3C414252}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r>
                      <a:rPr lang="en-US"/>
                      <a:t>Postgres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0519-7043-91E7-EECF3C414252}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r>
                      <a:rPr lang="en-US"/>
                      <a:t>Postman-runtime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0519-7043-91E7-EECF3C414252}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r>
                      <a:rPr lang="en-US"/>
                      <a:t>Puppet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0519-7043-91E7-EECF3C414252}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r>
                      <a:rPr lang="en-US"/>
                      <a:t>Pure Aloe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F-0519-7043-91E7-EECF3C414252}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r>
                      <a:rPr lang="en-US"/>
                      <a:t>Rasa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0-0519-7043-91E7-EECF3C414252}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r>
                      <a:rPr lang="en-US"/>
                      <a:t>React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1-0519-7043-91E7-EECF3C414252}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r>
                      <a:rPr lang="en-US"/>
                      <a:t>Redis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2-0519-7043-91E7-EECF3C414252}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r>
                      <a:rPr lang="en-US"/>
                      <a:t>Roslyn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3-0519-7043-91E7-EECF3C414252}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r>
                      <a:rPr lang="en-US"/>
                      <a:t>Roslyn analyzers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4-0519-7043-91E7-EECF3C414252}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r>
                      <a:rPr lang="en-US"/>
                      <a:t>Spring-boot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5-0519-7043-91E7-EECF3C414252}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r>
                      <a:rPr lang="en-US"/>
                      <a:t>Swift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6-0519-7043-91E7-EECF3C414252}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r>
                      <a:rPr lang="en-US"/>
                      <a:t>Systemd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7-0519-7043-91E7-EECF3C414252}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r>
                      <a:rPr lang="en-US"/>
                      <a:t>Tensorflow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8-0519-7043-91E7-EECF3C414252}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r>
                      <a:rPr lang="en-US"/>
                      <a:t>Utplsql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9-0519-7043-91E7-EECF3C414252}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r>
                      <a:rPr lang="en-US"/>
                      <a:t>Visual Studio Code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A-0519-7043-91E7-EECF3C414252}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r>
                      <a:rPr lang="en-US"/>
                      <a:t>Vuejs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B-0519-7043-91E7-EECF3C414252}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r>
                      <a:rPr lang="en-US"/>
                      <a:t>Webmethods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C-0519-7043-91E7-EECF3C414252}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r>
                      <a:rPr lang="en-US"/>
                      <a:t>Webpack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D-0519-7043-91E7-EECF3C414252}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r>
                      <a:rPr lang="en-US"/>
                      <a:t>Zuul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E-0519-7043-91E7-EECF3C414252}"/>
                </c:ext>
              </c:extLst>
            </c:dLbl>
            <c:numFmt formatCode="#,##0.0" sourceLinked="0"/>
            <c:spPr>
              <a:solidFill>
                <a:schemeClr val="accent3">
                  <a:alpha val="85000"/>
                </a:schemeClr>
              </a:solidFill>
              <a:ln>
                <a:noFill/>
              </a:ln>
              <a:effectLst>
                <a:outerShdw blurRad="187732" sx="102000" sy="102000" algn="ctr" rotWithShape="0">
                  <a:prstClr val="black">
                    <a:alpha val="19735"/>
                  </a:prstClr>
                </a:outerShdw>
              </a:effectLst>
            </c:spPr>
            <c:txPr>
              <a:bodyPr rot="0" spcFirstLastPara="1" vertOverflow="clip" horzOverflow="clip" vert="horz" wrap="none" lIns="36576" tIns="0" rIns="36576" bIns="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Sheet1!$A$2:$A$51</c:f>
              <c:numCache>
                <c:formatCode>General</c:formatCode>
                <c:ptCount val="50"/>
                <c:pt idx="0">
                  <c:v>28.068333333333332</c:v>
                </c:pt>
              </c:numCache>
            </c:numRef>
          </c:xVal>
          <c:yVal>
            <c:numRef>
              <c:f>Sheet1!$B$2:$B$51</c:f>
              <c:numCache>
                <c:formatCode>General</c:formatCode>
                <c:ptCount val="50"/>
                <c:pt idx="0">
                  <c:v>2.3086110126054158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Sheet1!$C$2:$C$3</c15:f>
                <c15:dlblRangeCache>
                  <c:ptCount val="2"/>
                </c15:dlblRangeCache>
              </c15:datalabelsRange>
            </c:ext>
            <c:ext xmlns:c16="http://schemas.microsoft.com/office/drawing/2014/chart" uri="{C3380CC4-5D6E-409C-BE32-E72D297353CC}">
              <c16:uniqueId val="{00000003-B86A-D14B-85E9-B8DEC18B60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9584720"/>
        <c:axId val="1649586368"/>
      </c:scatterChart>
      <c:valAx>
        <c:axId val="1649584720"/>
        <c:scaling>
          <c:logBase val="10"/>
          <c:orientation val="minMax"/>
          <c:max val="10000"/>
          <c:min val="0.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649586368"/>
        <c:crosses val="autoZero"/>
        <c:crossBetween val="midCat"/>
      </c:valAx>
      <c:valAx>
        <c:axId val="1649586368"/>
        <c:scaling>
          <c:orientation val="minMax"/>
          <c:max val="5.5"/>
          <c:min val="0.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649584720"/>
        <c:crossesAt val="0.1"/>
        <c:crossBetween val="midCat"/>
        <c:majorUnit val="1"/>
        <c:minorUnit val="0.5"/>
      </c:valAx>
      <c:spPr>
        <a:noFill/>
        <a:ln>
          <a:noFill/>
        </a:ln>
        <a:effectLst/>
      </c:spPr>
    </c:plotArea>
    <c:plotVisOnly val="0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080532533357349E-2"/>
          <c:y val="9.4658855447728937E-2"/>
          <c:w val="0.87463248862865584"/>
          <c:h val="0.810682289104542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Critical Risk</c:v>
                </c:pt>
              </c:strCache>
            </c:strRef>
          </c:tx>
          <c:spPr>
            <a:solidFill>
              <a:srgbClr val="91081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C1-0A4B-BF3C-1F87FFDAFF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 Risk</c:v>
                </c:pt>
              </c:strCache>
            </c:strRef>
          </c:tx>
          <c:spPr>
            <a:solidFill>
              <a:srgbClr val="CF473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7C1-0A4B-BF3C-1F87FFDAFFAB}"/>
              </c:ext>
            </c:extLst>
          </c:dPt>
          <c:dPt>
            <c:idx val="3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7C1-0A4B-BF3C-1F87FFDAFFAB}"/>
              </c:ext>
            </c:extLst>
          </c:dPt>
          <c:dPt>
            <c:idx val="4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7C1-0A4B-BF3C-1F87FFDAFFAB}"/>
              </c:ext>
            </c:extLst>
          </c:dPt>
          <c:dPt>
            <c:idx val="5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7C1-0A4B-BF3C-1F87FFDAFFAB}"/>
              </c:ext>
            </c:extLst>
          </c:dPt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7C1-0A4B-BF3C-1F87FFDAFFA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Medium Risk</c:v>
                </c:pt>
              </c:strCache>
            </c:strRef>
          </c:tx>
          <c:spPr>
            <a:solidFill>
              <a:srgbClr val="E78E17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E78E1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7C1-0A4B-BF3C-1F87FFDAFFAB}"/>
              </c:ext>
            </c:extLst>
          </c:dPt>
          <c:dPt>
            <c:idx val="5"/>
            <c:invertIfNegative val="0"/>
            <c:bubble3D val="0"/>
            <c:spPr>
              <a:solidFill>
                <a:srgbClr val="E78E1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7C1-0A4B-BF3C-1F87FFDAFFAB}"/>
              </c:ext>
            </c:extLst>
          </c:dPt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7C1-0A4B-BF3C-1F87FFDAFFA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Low Risk</c:v>
                </c:pt>
              </c:strCache>
            </c:strRef>
          </c:tx>
          <c:spPr>
            <a:solidFill>
              <a:srgbClr val="EBC937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5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178-A848-A9F6-D040B7E589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358545104"/>
        <c:axId val="1358370032"/>
      </c:barChart>
      <c:catAx>
        <c:axId val="1358545104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58370032"/>
        <c:crosses val="autoZero"/>
        <c:auto val="1"/>
        <c:lblAlgn val="ctr"/>
        <c:lblOffset val="100"/>
        <c:noMultiLvlLbl val="0"/>
      </c:catAx>
      <c:valAx>
        <c:axId val="135837003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60000"/>
                  <a:lumOff val="40000"/>
                  <a:alpha val="3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5854510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24475308641975E-2"/>
          <c:y val="5.5420651472336685E-2"/>
          <c:w val="0.87405833333333338"/>
          <c:h val="0.6666667989039644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Critical risk</c:v>
                </c:pt>
              </c:strCache>
            </c:strRef>
          </c:tx>
          <c:spPr>
            <a:solidFill>
              <a:srgbClr val="910813">
                <a:alpha val="5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49-5C45-872A-96D6CCD489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 risk</c:v>
                </c:pt>
              </c:strCache>
            </c:strRef>
          </c:tx>
          <c:spPr>
            <a:solidFill>
              <a:srgbClr val="CF4731">
                <a:alpha val="50000"/>
              </a:srgb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49-5C45-872A-96D6CCD48952}"/>
              </c:ext>
            </c:extLst>
          </c:dPt>
          <c:dPt>
            <c:idx val="3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A49-5C45-872A-96D6CCD48952}"/>
              </c:ext>
            </c:extLst>
          </c:dPt>
          <c:dPt>
            <c:idx val="4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A49-5C45-872A-96D6CCD48952}"/>
              </c:ext>
            </c:extLst>
          </c:dPt>
          <c:dPt>
            <c:idx val="5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A49-5C45-872A-96D6CCD48952}"/>
              </c:ext>
            </c:extLst>
          </c:dPt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</c:v>
                </c:pt>
                <c:pt idx="1">
                  <c:v>79</c:v>
                </c:pt>
                <c:pt idx="2">
                  <c:v>6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A49-5C45-872A-96D6CCD489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Medium risk</c:v>
                </c:pt>
              </c:strCache>
            </c:strRef>
          </c:tx>
          <c:spPr>
            <a:solidFill>
              <a:srgbClr val="E78E17">
                <a:alpha val="50000"/>
              </a:srgb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E78E17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A49-5C45-872A-96D6CCD48952}"/>
              </c:ext>
            </c:extLst>
          </c:dPt>
          <c:dPt>
            <c:idx val="5"/>
            <c:invertIfNegative val="0"/>
            <c:bubble3D val="0"/>
            <c:spPr>
              <a:solidFill>
                <a:srgbClr val="E78E17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A49-5C45-872A-96D6CCD48952}"/>
              </c:ext>
            </c:extLst>
          </c:dPt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18</c:v>
                </c:pt>
                <c:pt idx="1">
                  <c:v>0</c:v>
                </c:pt>
                <c:pt idx="2">
                  <c:v>0</c:v>
                </c:pt>
                <c:pt idx="3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A49-5C45-872A-96D6CCD4895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Low risk</c:v>
                </c:pt>
              </c:strCache>
            </c:strRef>
          </c:tx>
          <c:spPr>
            <a:solidFill>
              <a:srgbClr val="EBC937">
                <a:alpha val="5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78F-804A-98C0-2EFA001BBA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358545104"/>
        <c:axId val="1358370032"/>
      </c:barChart>
      <c:catAx>
        <c:axId val="1358545104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58370032"/>
        <c:crosses val="autoZero"/>
        <c:auto val="1"/>
        <c:lblAlgn val="ctr"/>
        <c:lblOffset val="100"/>
        <c:noMultiLvlLbl val="0"/>
      </c:catAx>
      <c:valAx>
        <c:axId val="1358370032"/>
        <c:scaling>
          <c:orientation val="minMax"/>
          <c:max val="1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60000"/>
                  <a:lumOff val="40000"/>
                  <a:alpha val="3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358545104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9604363196085568"/>
          <c:w val="1"/>
          <c:h val="6.8688680738566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F400D1-FA8E-6548-A590-873477C843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962C3-51DB-5B49-AE33-9436051173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55C68-584F-174D-BB81-51BF91708794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33DF3-39D0-BC4B-8900-A41729E59C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735CF-6CE3-3041-89CE-FA86F745DE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955B2-A2D5-2846-95B1-99C033D9F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01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DAAC4-819D-C544-9EA1-C73624CFD70B}" type="datetimeFigureOut">
              <a:rPr lang="en-US" smtClean="0"/>
              <a:t>12/5/24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8DED6-61EF-5240-95D8-926F20A9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9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485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36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88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49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52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9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21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33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0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Telec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D4EE728-E82E-704D-ADEB-24FAC51A5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9833"/>
            <a:ext cx="12192000" cy="68757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BFBDC1-0F88-404F-8878-DA6B9775F7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F298E3-4E90-9E47-86B5-57AC257443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414" y="2937600"/>
            <a:ext cx="8486893" cy="366712"/>
          </a:xfrm>
          <a:prstGeom prst="rect">
            <a:avLst/>
          </a:prstGeom>
        </p:spPr>
        <p:txBody>
          <a:bodyPr wrap="none"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rgbClr val="DFC123"/>
                </a:solidFill>
              </a:defRPr>
            </a:lvl2pPr>
            <a:lvl3pPr marL="914400" indent="0">
              <a:buNone/>
              <a:defRPr>
                <a:solidFill>
                  <a:srgbClr val="DFC123"/>
                </a:solidFill>
              </a:defRPr>
            </a:lvl3pPr>
            <a:lvl4pPr marL="1371600" indent="0">
              <a:buNone/>
              <a:defRPr>
                <a:solidFill>
                  <a:srgbClr val="DFC123"/>
                </a:solidFill>
              </a:defRPr>
            </a:lvl4pPr>
            <a:lvl5pPr marL="1828800" indent="0">
              <a:buNone/>
              <a:defRPr>
                <a:solidFill>
                  <a:srgbClr val="DFC123"/>
                </a:solidFill>
              </a:defRPr>
            </a:lvl5pPr>
          </a:lstStyle>
          <a:p>
            <a:pPr lvl="0"/>
            <a:r>
              <a:rPr lang="en-US" dirty="0"/>
              <a:t>Client name - System 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7C6FE27-98CB-9247-98B6-B1989EF943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5415" y="3319200"/>
            <a:ext cx="8486892" cy="344488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presentation subject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0D60B5C-8D30-9A43-A2F0-A420A72384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76161" y="6525935"/>
            <a:ext cx="1146147" cy="257763"/>
          </a:xfrm>
          <a:prstGeom prst="rect">
            <a:avLst/>
          </a:prstGeom>
        </p:spPr>
        <p:txBody>
          <a:bodyPr wrap="none" rIns="0">
            <a:spAutoFit/>
          </a:bodyPr>
          <a:lstStyle>
            <a:lvl1pPr marL="0" indent="0" algn="r">
              <a:buNone/>
              <a:defRPr sz="1000" b="1" cap="all" baseline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REPORT DATE</a:t>
            </a:r>
          </a:p>
        </p:txBody>
      </p:sp>
    </p:spTree>
    <p:extLst>
      <p:ext uri="{BB962C8B-B14F-4D97-AF65-F5344CB8AC3E}">
        <p14:creationId xmlns:p14="http://schemas.microsoft.com/office/powerpoint/2010/main" val="418236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0CA7ACA-36F1-CC4B-B88F-E30BC3BB7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0E661-2568-014D-9679-50866771DD38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E177DEE-B705-3E43-89AC-7B3420354C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FC6343-20BF-144E-82D5-AAFFD46B94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1934A-DE0A-C841-9479-688B6BBD602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450" y="1366838"/>
            <a:ext cx="5421313" cy="4950149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A720B1-8ADB-B746-A933-6029EBDCC50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45667" y="1366837"/>
            <a:ext cx="5421313" cy="495015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990561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02F3CE-3A89-6048-9903-A3ECEDE9519E}"/>
              </a:ext>
            </a:extLst>
          </p:cNvPr>
          <p:cNvSpPr/>
          <p:nvPr userDrawn="1"/>
        </p:nvSpPr>
        <p:spPr>
          <a:xfrm>
            <a:off x="6092456" y="857977"/>
            <a:ext cx="6099544" cy="60095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4A2A52-2842-B847-AEC4-CBD2BA3484C4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9C73C1F-AEDD-7D45-8181-915FDFA101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9CA1143-6585-1C41-BCC0-F6D864548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655483-73D5-1842-B980-1CB68BC0E61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450" y="1366838"/>
            <a:ext cx="5421313" cy="4950149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502811-F846-1F49-AD36-092A6CA4C35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45667" y="1366837"/>
            <a:ext cx="5421313" cy="495015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317707-F6BD-BC43-AFE4-EF3A58BA0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94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AB487C9-ECA1-B54D-8C96-3D8551EC5901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FA66B3B-E195-4A46-97EC-4F5B8E0BC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163FBFA-31D9-6B47-A169-FE02B1144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C84D26-9EDC-F949-AC1A-A72B1BBE389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5304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3817169C-C0BF-0A40-9984-FECFBA08563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32642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6FEB4DC9-D693-9443-81DF-3152226B193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97449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5A2829-FFCA-D14F-91DA-F2D5FAE26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65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AB487C9-ECA1-B54D-8C96-3D8551EC5901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FA66B3B-E195-4A46-97EC-4F5B8E0BC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163FBFA-31D9-6B47-A169-FE02B1144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A7E353-A588-4F4A-90F0-66ACD582169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18715" y="1366988"/>
            <a:ext cx="3526952" cy="4950000"/>
          </a:xfrm>
          <a:prstGeom prst="rect">
            <a:avLst/>
          </a:prstGeom>
        </p:spPr>
        <p:txBody>
          <a:bodyPr wrap="square" lIns="0" rIns="0" bIns="46800" anchor="ctr"/>
          <a:lstStyle>
            <a:lvl1pPr marL="0" indent="0" algn="ctr">
              <a:buNone/>
              <a:defRPr lang="en-US" sz="1400" b="0">
                <a:solidFill>
                  <a:schemeClr val="tx2"/>
                </a:solidFill>
              </a:defRPr>
            </a:lvl1pPr>
          </a:lstStyle>
          <a:p>
            <a:pPr marL="228600" lvl="0" indent="-228600">
              <a:lnSpc>
                <a:spcPct val="114000"/>
              </a:lnSpc>
            </a:pPr>
            <a:r>
              <a:rPr lang="en-US" dirty="0"/>
              <a:t>Insert a picture here. </a:t>
            </a:r>
            <a:br>
              <a:rPr lang="en-US" dirty="0"/>
            </a:br>
            <a:r>
              <a:rPr lang="en-US" dirty="0"/>
              <a:t>The picture will be cropped to placeholder.</a:t>
            </a:r>
            <a:br>
              <a:rPr lang="en-US" dirty="0"/>
            </a:br>
            <a:r>
              <a:rPr lang="en-US" dirty="0"/>
              <a:t>The position can be set via picture settings.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930E766-BD21-724F-ADBE-C3AA43F4CD8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5304" y="1366988"/>
            <a:ext cx="3548218" cy="495000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11B0C39-D009-B544-B7E4-F06D9BA4A5A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32642" y="1366988"/>
            <a:ext cx="3548218" cy="495000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D44F31D-ED30-0B48-8DF3-597B351FA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11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A208878-2260-3E4C-BBF0-1ABC5DE8530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18713" y="1366988"/>
            <a:ext cx="3526953" cy="49514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a picture here. </a:t>
            </a:r>
            <a:br>
              <a:rPr lang="en-US" dirty="0"/>
            </a:br>
            <a:r>
              <a:rPr lang="en-US" dirty="0"/>
              <a:t>The picture will be cropped to placeholder size.</a:t>
            </a:r>
            <a:br>
              <a:rPr lang="en-US" dirty="0"/>
            </a:br>
            <a:r>
              <a:rPr lang="en-US" dirty="0"/>
              <a:t>The position can be set via picture settings.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F1FF5-0CB8-5244-87C9-8C167EB6734D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89E72B-8537-DA46-B51A-1764BAD110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CAD90D6-8AB2-DE4E-A1B2-D53B38CD25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1AE6A-17BD-3C43-B24D-A3D22CFBB4A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7345113" cy="4951412"/>
          </a:xfrm>
        </p:spPr>
        <p:txBody>
          <a:bodyPr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1EFC51B-F0FA-CF4B-AC2A-30474AC39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83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4B9930-CD1C-CA44-8C43-D95C6097D120}"/>
              </a:ext>
            </a:extLst>
          </p:cNvPr>
          <p:cNvSpPr/>
          <p:nvPr userDrawn="1"/>
        </p:nvSpPr>
        <p:spPr>
          <a:xfrm>
            <a:off x="4989841" y="5698067"/>
            <a:ext cx="7202159" cy="1159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564C0-5D9C-5145-B29A-05DCBD35ED69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F98EE3B-D03A-DD43-A8E2-3C5AB37DA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A393E49-A939-1E42-9494-C19B9F240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1FCD5-EE6E-3543-8FD5-9B4F7C1A74C1}"/>
              </a:ext>
            </a:extLst>
          </p:cNvPr>
          <p:cNvSpPr/>
          <p:nvPr userDrawn="1"/>
        </p:nvSpPr>
        <p:spPr>
          <a:xfrm>
            <a:off x="0" y="5505561"/>
            <a:ext cx="4253241" cy="7867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ECB82676-C1C3-D348-AF83-1EF35EDE36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3832" y="5908297"/>
            <a:ext cx="984550" cy="199737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IIIII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835C75AB-59F9-834C-8767-A3EB61616D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34754" y="5695488"/>
            <a:ext cx="482705" cy="198320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#.#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430E3A36-E8DA-6C49-9EB1-E22666F652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373" y="5798438"/>
            <a:ext cx="2397600" cy="223200"/>
          </a:xfrm>
          <a:prstGeom prst="rect">
            <a:avLst/>
          </a:prstGeom>
          <a:noFill/>
        </p:spPr>
        <p:txBody>
          <a:bodyPr wrap="square" lIns="0" tIns="0" rIns="90000" bIns="0" anchor="ctr">
            <a:spAutoFit/>
          </a:bodyPr>
          <a:lstStyle>
            <a:lvl1pPr marL="0" indent="0" algn="l">
              <a:lnSpc>
                <a:spcPct val="9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metric name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AD301B-75B6-8D48-80C0-A4199B9A02BF}"/>
              </a:ext>
            </a:extLst>
          </p:cNvPr>
          <p:cNvSpPr/>
          <p:nvPr userDrawn="1"/>
        </p:nvSpPr>
        <p:spPr>
          <a:xfrm>
            <a:off x="2517735" y="859129"/>
            <a:ext cx="1721491" cy="4674369"/>
          </a:xfrm>
          <a:prstGeom prst="rect">
            <a:avLst/>
          </a:prstGeom>
          <a:gradFill>
            <a:gsLst>
              <a:gs pos="10000">
                <a:srgbClr val="AFB9C2">
                  <a:alpha val="1000"/>
                </a:srgbClr>
              </a:gs>
              <a:gs pos="90000">
                <a:srgbClr val="AFB9C2">
                  <a:alpha val="0"/>
                </a:srgbClr>
              </a:gs>
              <a:gs pos="50000">
                <a:srgbClr val="AFB9C2">
                  <a:alpha val="2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E1BDCF-5BFE-FE49-A911-63130C874BA0}"/>
              </a:ext>
            </a:extLst>
          </p:cNvPr>
          <p:cNvSpPr/>
          <p:nvPr userDrawn="1"/>
        </p:nvSpPr>
        <p:spPr>
          <a:xfrm>
            <a:off x="2515428" y="860920"/>
            <a:ext cx="1715709" cy="4644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677BE5-1E8F-1041-94D8-7FE480E767C2}"/>
              </a:ext>
            </a:extLst>
          </p:cNvPr>
          <p:cNvCxnSpPr>
            <a:cxnSpLocks/>
          </p:cNvCxnSpPr>
          <p:nvPr userDrawn="1"/>
        </p:nvCxnSpPr>
        <p:spPr>
          <a:xfrm>
            <a:off x="4246367" y="1366988"/>
            <a:ext cx="0" cy="4025055"/>
          </a:xfrm>
          <a:prstGeom prst="line">
            <a:avLst/>
          </a:prstGeom>
          <a:ln w="19050">
            <a:solidFill>
              <a:srgbClr val="AFB9C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AF313A3-FEEC-CE41-9CC2-83C432778B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7221" y="5734485"/>
            <a:ext cx="466644" cy="1593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200" b="0">
                <a:solidFill>
                  <a:srgbClr val="B2BECD"/>
                </a:solidFill>
              </a:defRPr>
            </a:lvl1pPr>
          </a:lstStyle>
          <a:p>
            <a:pPr lvl="0"/>
            <a:r>
              <a:rPr lang="en-US" dirty="0"/>
              <a:t>+-#.##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D34E09-B672-CF47-8451-5270CB616A87}"/>
              </a:ext>
            </a:extLst>
          </p:cNvPr>
          <p:cNvSpPr/>
          <p:nvPr userDrawn="1"/>
        </p:nvSpPr>
        <p:spPr>
          <a:xfrm>
            <a:off x="4255741" y="5505560"/>
            <a:ext cx="7936259" cy="503364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B80F2-D674-0E4C-842B-7A30702B1C06}"/>
              </a:ext>
            </a:extLst>
          </p:cNvPr>
          <p:cNvSpPr/>
          <p:nvPr userDrawn="1"/>
        </p:nvSpPr>
        <p:spPr>
          <a:xfrm>
            <a:off x="9343381" y="5238893"/>
            <a:ext cx="2848620" cy="1306286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F50C4B-7039-1045-AB59-6FDD08E2573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3354895" cy="3954086"/>
          </a:xfrm>
        </p:spPr>
        <p:txBody>
          <a:bodyPr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4B0E93E-75EE-6A4B-8272-3D8D30E3A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64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 overview - Qualit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4B9930-CD1C-CA44-8C43-D95C6097D120}"/>
              </a:ext>
            </a:extLst>
          </p:cNvPr>
          <p:cNvSpPr/>
          <p:nvPr userDrawn="1"/>
        </p:nvSpPr>
        <p:spPr>
          <a:xfrm>
            <a:off x="4989841" y="5698067"/>
            <a:ext cx="7202159" cy="1159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564C0-5D9C-5145-B29A-05DCBD35ED69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F98EE3B-D03A-DD43-A8E2-3C5AB37DA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A393E49-A939-1E42-9494-C19B9F240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1FCD5-EE6E-3543-8FD5-9B4F7C1A74C1}"/>
              </a:ext>
            </a:extLst>
          </p:cNvPr>
          <p:cNvSpPr/>
          <p:nvPr userDrawn="1"/>
        </p:nvSpPr>
        <p:spPr>
          <a:xfrm>
            <a:off x="0" y="5505561"/>
            <a:ext cx="4253241" cy="7867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ECB82676-C1C3-D348-AF83-1EF35EDE36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3832" y="5908297"/>
            <a:ext cx="984550" cy="199737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IIIII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835C75AB-59F9-834C-8767-A3EB61616D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34754" y="5695488"/>
            <a:ext cx="482705" cy="198320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#.#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430E3A36-E8DA-6C49-9EB1-E22666F652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373" y="5799858"/>
            <a:ext cx="2397600" cy="223200"/>
          </a:xfrm>
          <a:prstGeom prst="rect">
            <a:avLst/>
          </a:prstGeom>
          <a:noFill/>
        </p:spPr>
        <p:txBody>
          <a:bodyPr vert="horz" wrap="square" lIns="0" tIns="0" rIns="90000" bIns="0" rtlCol="0" anchor="ctr">
            <a:spAutoFit/>
          </a:bodyPr>
          <a:lstStyle>
            <a:lvl1pPr marL="0" indent="0">
              <a:lnSpc>
                <a:spcPct val="90000"/>
              </a:lnSpc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85750" lvl="0" indent="-285750"/>
            <a:r>
              <a:rPr lang="en-US" dirty="0"/>
              <a:t>metric name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677BE5-1E8F-1041-94D8-7FE480E767C2}"/>
              </a:ext>
            </a:extLst>
          </p:cNvPr>
          <p:cNvCxnSpPr>
            <a:cxnSpLocks/>
          </p:cNvCxnSpPr>
          <p:nvPr userDrawn="1"/>
        </p:nvCxnSpPr>
        <p:spPr>
          <a:xfrm>
            <a:off x="522333" y="1488831"/>
            <a:ext cx="0" cy="3903212"/>
          </a:xfrm>
          <a:prstGeom prst="line">
            <a:avLst/>
          </a:prstGeom>
          <a:ln w="19050">
            <a:solidFill>
              <a:srgbClr val="AFB9C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AF313A3-FEEC-CE41-9CC2-83C432778B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7221" y="5734485"/>
            <a:ext cx="466644" cy="1593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200" b="0">
                <a:solidFill>
                  <a:srgbClr val="B2BECD"/>
                </a:solidFill>
              </a:defRPr>
            </a:lvl1pPr>
          </a:lstStyle>
          <a:p>
            <a:pPr lvl="0"/>
            <a:r>
              <a:rPr lang="en-US" dirty="0"/>
              <a:t>+-#.##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D34E09-B672-CF47-8451-5270CB616A87}"/>
              </a:ext>
            </a:extLst>
          </p:cNvPr>
          <p:cNvSpPr/>
          <p:nvPr userDrawn="1"/>
        </p:nvSpPr>
        <p:spPr>
          <a:xfrm>
            <a:off x="4255741" y="5505560"/>
            <a:ext cx="7936259" cy="503364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B80F2-D674-0E4C-842B-7A30702B1C06}"/>
              </a:ext>
            </a:extLst>
          </p:cNvPr>
          <p:cNvSpPr/>
          <p:nvPr userDrawn="1"/>
        </p:nvSpPr>
        <p:spPr>
          <a:xfrm>
            <a:off x="9343381" y="5238893"/>
            <a:ext cx="2848620" cy="1306286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F50C4B-7039-1045-AB59-6FDD08E2573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11231295" cy="3954086"/>
          </a:xfrm>
        </p:spPr>
        <p:txBody>
          <a:bodyPr lIns="18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F9FF7DA-17F8-2241-8F5E-D615FB44F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28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570A5C-1465-F949-AFD7-E381D9043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9"/>
            <a:ext cx="12192000" cy="686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565017-894C-E344-A8B5-B1F451E1E1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200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EA732E99-E093-BA43-9D65-ED4C138D063D}"/>
              </a:ext>
            </a:extLst>
          </p:cNvPr>
          <p:cNvSpPr txBox="1">
            <a:spLocks/>
          </p:cNvSpPr>
          <p:nvPr userDrawn="1"/>
        </p:nvSpPr>
        <p:spPr>
          <a:xfrm>
            <a:off x="1869429" y="1504098"/>
            <a:ext cx="2881289" cy="216792"/>
          </a:xfrm>
          <a:prstGeom prst="rect">
            <a:avLst/>
          </a:prstGeom>
        </p:spPr>
        <p:txBody>
          <a:bodyPr wrap="square" tIns="0" bIns="0" anchor="t">
            <a:noAutofit/>
          </a:bodyPr>
          <a:lstStyle>
            <a:defPPr>
              <a:defRPr lang="en-US"/>
            </a:defPPr>
            <a:lvl1pPr marL="228600" lvl="0" indent="-228600">
              <a:lnSpc>
                <a:spcPct val="80000"/>
              </a:lnSpc>
              <a:spcBef>
                <a:spcPts val="1000"/>
              </a:spcBef>
              <a:buFont typeface="Arial"/>
              <a:buNone/>
              <a:defRPr sz="2000" b="0">
                <a:solidFill>
                  <a:srgbClr val="AFB9C2"/>
                </a:solidFill>
                <a:ea typeface="TheSans B6 SemiBold" charset="0"/>
                <a:cs typeface="TheSans B6 SemiBold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 algn="l"/>
            <a:r>
              <a:rPr lang="en-US" sz="2400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Presented </a:t>
            </a:r>
            <a:r>
              <a:rPr lang="en-US" sz="2400" b="0" i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by</a:t>
            </a:r>
            <a:endParaRPr lang="en-US" sz="2400" b="1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240597-FB20-6A42-8EA6-4B770828805B}"/>
              </a:ext>
            </a:extLst>
          </p:cNvPr>
          <p:cNvSpPr/>
          <p:nvPr userDrawn="1"/>
        </p:nvSpPr>
        <p:spPr>
          <a:xfrm>
            <a:off x="6096000" y="853201"/>
            <a:ext cx="6095999" cy="6012750"/>
          </a:xfrm>
          <a:prstGeom prst="rect">
            <a:avLst/>
          </a:prstGeom>
          <a:gradFill>
            <a:gsLst>
              <a:gs pos="0">
                <a:srgbClr val="DFC101"/>
              </a:gs>
              <a:gs pos="30000">
                <a:schemeClr val="accent2">
                  <a:alpha val="85000"/>
                </a:schemeClr>
              </a:gs>
              <a:gs pos="100000">
                <a:schemeClr val="accent2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12D71D-5C15-3F47-9ACB-1C4A8CF8A4B8}"/>
              </a:ext>
            </a:extLst>
          </p:cNvPr>
          <p:cNvCxnSpPr/>
          <p:nvPr userDrawn="1"/>
        </p:nvCxnSpPr>
        <p:spPr>
          <a:xfrm>
            <a:off x="6096000" y="853201"/>
            <a:ext cx="0" cy="4067142"/>
          </a:xfrm>
          <a:prstGeom prst="line">
            <a:avLst/>
          </a:prstGeom>
          <a:ln w="15875">
            <a:gradFill>
              <a:gsLst>
                <a:gs pos="19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80D622-8466-B04C-8DFD-B730E797EA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35666" y="219527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56FEDB43-2B74-1B40-B33C-A25AAD8DD99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35666" y="38088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8E3A589-B95B-D14B-8B35-827248735B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666" y="40788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FBC5404-48F5-3F4D-9830-C71054E221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666" y="2663507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B2F3057-76A4-6B43-818A-38CCFBF40B3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35666" y="3000701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F444726-1D68-A94E-B387-A55930D429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35666" y="3468938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13CFE9D-2F23-0946-B34E-FF8D67DEBB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666" y="46152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AEE56BA-F636-814A-A890-4BBAAE750F4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935666" y="48852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9813E48C-419C-714D-8526-2AA43F81E7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935666" y="54216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4D4FD237-047E-9B4E-8E24-7614DA39C6D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935666" y="56916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D1CEA7-9339-3848-B2B0-9A6116B992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35665" y="2464345"/>
            <a:ext cx="3691928" cy="201426"/>
          </a:xfrm>
        </p:spPr>
        <p:txBody>
          <a:bodyPr vert="horz" wrap="none" lIns="0" tIns="0" rIns="0" bIns="0" rtlCol="0">
            <a:noAutofit/>
          </a:bodyPr>
          <a:lstStyle>
            <a:lvl1pPr marL="0" indent="0">
              <a:buNone/>
              <a:defRPr lang="en-US" sz="1400" dirty="0">
                <a:solidFill>
                  <a:srgbClr val="B3BECD"/>
                </a:solidFill>
              </a:defRPr>
            </a:lvl1pPr>
          </a:lstStyle>
          <a:p>
            <a:pPr marL="285750" lvl="0" indent="-285750"/>
            <a:r>
              <a:rPr lang="en-US" dirty="0"/>
              <a:t>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6C3551FB-2F8C-B345-A30C-01137E5F31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35665" y="3265605"/>
            <a:ext cx="3691928" cy="201426"/>
          </a:xfrm>
        </p:spPr>
        <p:txBody>
          <a:bodyPr vert="horz" wrap="none" lIns="0" tIns="0" rIns="0" bIns="0" rtlCol="0">
            <a:noAutofit/>
          </a:bodyPr>
          <a:lstStyle>
            <a:lvl1pPr marL="0" indent="0">
              <a:buNone/>
              <a:defRPr lang="en-US" sz="1400" dirty="0">
                <a:solidFill>
                  <a:srgbClr val="B3BECD"/>
                </a:solidFill>
              </a:defRPr>
            </a:lvl1pPr>
          </a:lstStyle>
          <a:p>
            <a:pPr marL="285750" lvl="0" indent="-285750"/>
            <a:r>
              <a:rPr lang="en-US" dirty="0"/>
              <a:t>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AAEDB36D-8075-864A-96B7-0874A12793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35666" y="42768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EB7E0FE4-1626-7944-B91A-5691F58586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35666" y="50832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14A15AB8-FF15-5A48-948F-7B9B55B0F0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35666" y="58896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B688E3D0-C02A-B94C-A130-548294B8E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chemeClr val="bg1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80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B226EB-715A-5F46-819A-D97E86613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68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796445-AFA9-D44D-80A5-7B00312D6B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3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levels – Maintain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1389AAB-7EAB-2BCE-EF27-38E7BCB93625}"/>
              </a:ext>
            </a:extLst>
          </p:cNvPr>
          <p:cNvSpPr/>
          <p:nvPr userDrawn="1"/>
        </p:nvSpPr>
        <p:spPr>
          <a:xfrm>
            <a:off x="540685" y="2101058"/>
            <a:ext cx="11068220" cy="77633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F13346-4B42-9F09-0053-A9BED105047A}"/>
              </a:ext>
            </a:extLst>
          </p:cNvPr>
          <p:cNvSpPr/>
          <p:nvPr userDrawn="1"/>
        </p:nvSpPr>
        <p:spPr>
          <a:xfrm>
            <a:off x="525694" y="2026652"/>
            <a:ext cx="11098199" cy="853915"/>
          </a:xfrm>
          <a:prstGeom prst="rect">
            <a:avLst/>
          </a:prstGeom>
          <a:gradFill>
            <a:gsLst>
              <a:gs pos="90000">
                <a:srgbClr val="F7F9FC">
                  <a:alpha val="0"/>
                </a:srgbClr>
              </a:gs>
              <a:gs pos="11000">
                <a:schemeClr val="bg2">
                  <a:alpha val="0"/>
                </a:schemeClr>
              </a:gs>
              <a:gs pos="3000">
                <a:schemeClr val="bg2"/>
              </a:gs>
              <a:gs pos="97000">
                <a:schemeClr val="bg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C024B4-A888-6074-86D4-D86B016E0171}"/>
              </a:ext>
            </a:extLst>
          </p:cNvPr>
          <p:cNvCxnSpPr>
            <a:cxnSpLocks/>
          </p:cNvCxnSpPr>
          <p:nvPr userDrawn="1"/>
        </p:nvCxnSpPr>
        <p:spPr>
          <a:xfrm>
            <a:off x="540689" y="2877393"/>
            <a:ext cx="11068215" cy="0"/>
          </a:xfrm>
          <a:prstGeom prst="line">
            <a:avLst/>
          </a:prstGeom>
          <a:ln w="19050" cmpd="sng">
            <a:solidFill>
              <a:srgbClr val="C4CCD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key slide message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64DEC668-5250-1B4C-B969-8FC04E1B6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3013020"/>
            <a:ext cx="7135680" cy="330498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/>
              <a:t>Insert content text (headers in bold)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119D16-1B43-83B4-AAC8-3F62CE8DD7EA}"/>
              </a:ext>
            </a:extLst>
          </p:cNvPr>
          <p:cNvSpPr/>
          <p:nvPr userDrawn="1"/>
        </p:nvSpPr>
        <p:spPr bwMode="auto">
          <a:xfrm rot="5400000">
            <a:off x="1548588" y="957613"/>
            <a:ext cx="195321" cy="2211125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7916A-C3C6-004B-AECE-7FDC1C99337B}"/>
              </a:ext>
            </a:extLst>
          </p:cNvPr>
          <p:cNvSpPr/>
          <p:nvPr userDrawn="1"/>
        </p:nvSpPr>
        <p:spPr bwMode="auto">
          <a:xfrm rot="5400000">
            <a:off x="3758269" y="959055"/>
            <a:ext cx="195321" cy="2208241"/>
          </a:xfrm>
          <a:prstGeom prst="rect">
            <a:avLst/>
          </a:prstGeom>
          <a:solidFill>
            <a:srgbClr val="DAE2EB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B1625B-745E-62D9-BD2A-55957EA061A3}"/>
              </a:ext>
            </a:extLst>
          </p:cNvPr>
          <p:cNvSpPr/>
          <p:nvPr userDrawn="1"/>
        </p:nvSpPr>
        <p:spPr bwMode="auto">
          <a:xfrm rot="5400000">
            <a:off x="8182546" y="951652"/>
            <a:ext cx="195321" cy="2223047"/>
          </a:xfrm>
          <a:prstGeom prst="rect">
            <a:avLst/>
          </a:prstGeom>
          <a:solidFill>
            <a:srgbClr val="697C8E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FA4D38-4E21-D4C5-440B-8F86DC2718F7}"/>
              </a:ext>
            </a:extLst>
          </p:cNvPr>
          <p:cNvSpPr/>
          <p:nvPr userDrawn="1"/>
        </p:nvSpPr>
        <p:spPr bwMode="auto">
          <a:xfrm rot="5400000">
            <a:off x="10398054" y="959190"/>
            <a:ext cx="195321" cy="2207971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F30B0-F038-9819-805C-8B583196DFC5}"/>
              </a:ext>
            </a:extLst>
          </p:cNvPr>
          <p:cNvSpPr/>
          <p:nvPr userDrawn="1"/>
        </p:nvSpPr>
        <p:spPr bwMode="auto">
          <a:xfrm rot="5400000">
            <a:off x="5966706" y="958857"/>
            <a:ext cx="195321" cy="2208636"/>
          </a:xfrm>
          <a:prstGeom prst="rect">
            <a:avLst/>
          </a:prstGeom>
          <a:solidFill>
            <a:srgbClr val="B3BEC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9642B4-94D7-E002-5F8F-4B21E3C2B65C}"/>
              </a:ext>
            </a:extLst>
          </p:cNvPr>
          <p:cNvGrpSpPr/>
          <p:nvPr userDrawn="1"/>
        </p:nvGrpSpPr>
        <p:grpSpPr>
          <a:xfrm>
            <a:off x="11006327" y="810077"/>
            <a:ext cx="594110" cy="850933"/>
            <a:chOff x="10569980" y="810077"/>
            <a:chExt cx="594110" cy="85093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4E37F83-14A0-0B68-AAEB-CA6647EFED37}"/>
                </a:ext>
              </a:extLst>
            </p:cNvPr>
            <p:cNvSpPr/>
            <p:nvPr/>
          </p:nvSpPr>
          <p:spPr>
            <a:xfrm>
              <a:off x="10616419" y="833977"/>
              <a:ext cx="234759" cy="368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711BE83-E5FD-6BD3-812A-5637E13953A8}"/>
                </a:ext>
              </a:extLst>
            </p:cNvPr>
            <p:cNvSpPr/>
            <p:nvPr/>
          </p:nvSpPr>
          <p:spPr>
            <a:xfrm>
              <a:off x="10569980" y="810137"/>
              <a:ext cx="590530" cy="47139"/>
            </a:xfrm>
            <a:custGeom>
              <a:avLst/>
              <a:gdLst>
                <a:gd name="connsiteX0" fmla="*/ 48742 w 590530"/>
                <a:gd name="connsiteY0" fmla="*/ 0 h 47139"/>
                <a:gd name="connsiteX1" fmla="*/ 541788 w 590530"/>
                <a:gd name="connsiteY1" fmla="*/ 0 h 47139"/>
                <a:gd name="connsiteX2" fmla="*/ 587073 w 590530"/>
                <a:gd name="connsiteY2" fmla="*/ 30017 h 47139"/>
                <a:gd name="connsiteX3" fmla="*/ 590530 w 590530"/>
                <a:gd name="connsiteY3" fmla="*/ 47139 h 47139"/>
                <a:gd name="connsiteX4" fmla="*/ 0 w 590530"/>
                <a:gd name="connsiteY4" fmla="*/ 47139 h 47139"/>
                <a:gd name="connsiteX5" fmla="*/ 3457 w 590530"/>
                <a:gd name="connsiteY5" fmla="*/ 30017 h 47139"/>
                <a:gd name="connsiteX6" fmla="*/ 48742 w 590530"/>
                <a:gd name="connsiteY6" fmla="*/ 0 h 4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30" h="47139">
                  <a:moveTo>
                    <a:pt x="48742" y="0"/>
                  </a:moveTo>
                  <a:lnTo>
                    <a:pt x="541788" y="0"/>
                  </a:lnTo>
                  <a:cubicBezTo>
                    <a:pt x="562145" y="0"/>
                    <a:pt x="579612" y="12377"/>
                    <a:pt x="587073" y="30017"/>
                  </a:cubicBezTo>
                  <a:lnTo>
                    <a:pt x="590530" y="47139"/>
                  </a:lnTo>
                  <a:lnTo>
                    <a:pt x="0" y="47139"/>
                  </a:lnTo>
                  <a:lnTo>
                    <a:pt x="3457" y="30017"/>
                  </a:lnTo>
                  <a:cubicBezTo>
                    <a:pt x="10918" y="12377"/>
                    <a:pt x="28385" y="0"/>
                    <a:pt x="4874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DCB0456-FBFD-F1A5-7BB5-98B8476CCA93}"/>
                </a:ext>
              </a:extLst>
            </p:cNvPr>
            <p:cNvSpPr/>
            <p:nvPr/>
          </p:nvSpPr>
          <p:spPr>
            <a:xfrm>
              <a:off x="10587816" y="810077"/>
              <a:ext cx="576274" cy="850933"/>
            </a:xfrm>
            <a:custGeom>
              <a:avLst/>
              <a:gdLst>
                <a:gd name="connsiteX0" fmla="*/ 24556 w 576274"/>
                <a:gd name="connsiteY0" fmla="*/ 0 h 850933"/>
                <a:gd name="connsiteX1" fmla="*/ 28104 w 576274"/>
                <a:gd name="connsiteY1" fmla="*/ 0 h 850933"/>
                <a:gd name="connsiteX2" fmla="*/ 329430 w 576274"/>
                <a:gd name="connsiteY2" fmla="*/ 0 h 850933"/>
                <a:gd name="connsiteX3" fmla="*/ 527126 w 576274"/>
                <a:gd name="connsiteY3" fmla="*/ 0 h 850933"/>
                <a:gd name="connsiteX4" fmla="*/ 572411 w 576274"/>
                <a:gd name="connsiteY4" fmla="*/ 30017 h 850933"/>
                <a:gd name="connsiteX5" fmla="*/ 575483 w 576274"/>
                <a:gd name="connsiteY5" fmla="*/ 45234 h 850933"/>
                <a:gd name="connsiteX6" fmla="*/ 575483 w 576274"/>
                <a:gd name="connsiteY6" fmla="*/ 572261 h 850933"/>
                <a:gd name="connsiteX7" fmla="*/ 576274 w 576274"/>
                <a:gd name="connsiteY7" fmla="*/ 573052 h 850933"/>
                <a:gd name="connsiteX8" fmla="*/ 576274 w 576274"/>
                <a:gd name="connsiteY8" fmla="*/ 850933 h 850933"/>
                <a:gd name="connsiteX9" fmla="*/ 300905 w 576274"/>
                <a:gd name="connsiteY9" fmla="*/ 575564 h 850933"/>
                <a:gd name="connsiteX10" fmla="*/ 295881 w 576274"/>
                <a:gd name="connsiteY10" fmla="*/ 575564 h 850933"/>
                <a:gd name="connsiteX11" fmla="*/ 20512 w 576274"/>
                <a:gd name="connsiteY11" fmla="*/ 850933 h 850933"/>
                <a:gd name="connsiteX12" fmla="*/ 20512 w 576274"/>
                <a:gd name="connsiteY12" fmla="*/ 575564 h 850933"/>
                <a:gd name="connsiteX13" fmla="*/ 19858 w 576274"/>
                <a:gd name="connsiteY13" fmla="*/ 575564 h 850933"/>
                <a:gd name="connsiteX14" fmla="*/ 19858 w 576274"/>
                <a:gd name="connsiteY14" fmla="*/ 43281 h 850933"/>
                <a:gd name="connsiteX15" fmla="*/ 17180 w 576274"/>
                <a:gd name="connsiteY15" fmla="*/ 30017 h 850933"/>
                <a:gd name="connsiteX16" fmla="*/ 0 w 576274"/>
                <a:gd name="connsiteY16" fmla="*/ 9154 h 850933"/>
                <a:gd name="connsiteX17" fmla="*/ 626 w 576274"/>
                <a:gd name="connsiteY17" fmla="*/ 8394 h 850933"/>
                <a:gd name="connsiteX18" fmla="*/ 19858 w 576274"/>
                <a:gd name="connsiteY18" fmla="*/ 2519 h 850933"/>
                <a:gd name="connsiteX19" fmla="*/ 19858 w 576274"/>
                <a:gd name="connsiteY19" fmla="*/ 1946 h 85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6274" h="850933">
                  <a:moveTo>
                    <a:pt x="24556" y="0"/>
                  </a:moveTo>
                  <a:lnTo>
                    <a:pt x="28104" y="0"/>
                  </a:lnTo>
                  <a:lnTo>
                    <a:pt x="329430" y="0"/>
                  </a:lnTo>
                  <a:lnTo>
                    <a:pt x="527126" y="0"/>
                  </a:lnTo>
                  <a:cubicBezTo>
                    <a:pt x="547483" y="0"/>
                    <a:pt x="564950" y="12377"/>
                    <a:pt x="572411" y="30017"/>
                  </a:cubicBezTo>
                  <a:lnTo>
                    <a:pt x="575483" y="45234"/>
                  </a:lnTo>
                  <a:lnTo>
                    <a:pt x="575483" y="572261"/>
                  </a:lnTo>
                  <a:lnTo>
                    <a:pt x="576274" y="573052"/>
                  </a:lnTo>
                  <a:lnTo>
                    <a:pt x="576274" y="850933"/>
                  </a:lnTo>
                  <a:lnTo>
                    <a:pt x="300905" y="575564"/>
                  </a:lnTo>
                  <a:lnTo>
                    <a:pt x="295881" y="575564"/>
                  </a:lnTo>
                  <a:lnTo>
                    <a:pt x="20512" y="850933"/>
                  </a:lnTo>
                  <a:lnTo>
                    <a:pt x="20512" y="575564"/>
                  </a:lnTo>
                  <a:lnTo>
                    <a:pt x="19858" y="575564"/>
                  </a:lnTo>
                  <a:lnTo>
                    <a:pt x="19858" y="43281"/>
                  </a:lnTo>
                  <a:lnTo>
                    <a:pt x="17180" y="30017"/>
                  </a:lnTo>
                  <a:lnTo>
                    <a:pt x="0" y="9154"/>
                  </a:lnTo>
                  <a:lnTo>
                    <a:pt x="626" y="8394"/>
                  </a:lnTo>
                  <a:lnTo>
                    <a:pt x="19858" y="2519"/>
                  </a:lnTo>
                  <a:lnTo>
                    <a:pt x="19858" y="1946"/>
                  </a:lnTo>
                  <a:close/>
                </a:path>
              </a:pathLst>
            </a:custGeom>
            <a:gradFill>
              <a:gsLst>
                <a:gs pos="81000">
                  <a:schemeClr val="tx2"/>
                </a:gs>
                <a:gs pos="55000">
                  <a:srgbClr val="394D60"/>
                </a:gs>
                <a:gs pos="0">
                  <a:srgbClr val="3F5771"/>
                </a:gs>
                <a:gs pos="13000">
                  <a:schemeClr val="tx2"/>
                </a:gs>
              </a:gsLst>
              <a:lin ang="5400000" scaled="0"/>
            </a:gradFill>
            <a:ln>
              <a:noFill/>
            </a:ln>
            <a:effectLst>
              <a:outerShdw blurRad="254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 err="1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C247D5E-E670-34AF-DF42-421FD37A7527}"/>
              </a:ext>
            </a:extLst>
          </p:cNvPr>
          <p:cNvSpPr txBox="1"/>
          <p:nvPr userDrawn="1"/>
        </p:nvSpPr>
        <p:spPr>
          <a:xfrm>
            <a:off x="10213630" y="924589"/>
            <a:ext cx="81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>
                <a:solidFill>
                  <a:schemeClr val="tx1">
                    <a:alpha val="50000"/>
                  </a:schemeClr>
                </a:solidFill>
              </a:rPr>
              <a:t>SNAPSHOT 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8B723-3138-94E0-50D1-42ABD67C94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98721" y="871382"/>
            <a:ext cx="442912" cy="144000"/>
          </a:xfrm>
        </p:spPr>
        <p:txBody>
          <a:bodyPr wrap="none" tIns="0" bIns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</a:t>
            </a:r>
            <a:endParaRPr lang="en-NL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71B52DB1-1BF8-95E7-0DE2-99D8E78CA3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098721" y="1030633"/>
            <a:ext cx="442912" cy="144000"/>
          </a:xfrm>
        </p:spPr>
        <p:txBody>
          <a:bodyPr wrap="none" tIns="0" bIns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 b="1" cap="all" baseline="0">
                <a:solidFill>
                  <a:schemeClr val="bg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MMM</a:t>
            </a:r>
            <a:endParaRPr lang="en-NL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7469CFBD-4AB0-5FB5-93CB-E2192E5AD3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98721" y="1189883"/>
            <a:ext cx="442912" cy="144000"/>
          </a:xfrm>
        </p:spPr>
        <p:txBody>
          <a:bodyPr wrap="none" tIns="0" bIns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 b="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err="1"/>
              <a:t>YYYY</a:t>
            </a:r>
            <a:endParaRPr lang="en-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E3AC85-C0F9-B46B-348B-4B11984EC5E1}"/>
              </a:ext>
            </a:extLst>
          </p:cNvPr>
          <p:cNvSpPr/>
          <p:nvPr userDrawn="1"/>
        </p:nvSpPr>
        <p:spPr>
          <a:xfrm>
            <a:off x="543839" y="2188488"/>
            <a:ext cx="2210009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★☆☆☆☆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BD2BA3-6863-8915-EEE5-38EF562641E3}"/>
              </a:ext>
            </a:extLst>
          </p:cNvPr>
          <p:cNvSpPr/>
          <p:nvPr userDrawn="1"/>
        </p:nvSpPr>
        <p:spPr>
          <a:xfrm>
            <a:off x="2748924" y="2185760"/>
            <a:ext cx="220908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★★☆☆☆</a:t>
            </a:r>
            <a:endParaRPr lang="en-GB" sz="1400" dirty="0">
              <a:solidFill>
                <a:srgbClr val="B3BECD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05139-0A17-D664-05C0-54D53A944BDA}"/>
              </a:ext>
            </a:extLst>
          </p:cNvPr>
          <p:cNvSpPr/>
          <p:nvPr userDrawn="1"/>
        </p:nvSpPr>
        <p:spPr>
          <a:xfrm>
            <a:off x="4956896" y="2183032"/>
            <a:ext cx="2213826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★★★☆☆</a:t>
            </a:r>
            <a:endParaRPr lang="en-GB" sz="1400" dirty="0">
              <a:solidFill>
                <a:srgbClr val="B3BECD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367BEC-37DC-3116-8A37-73B187EE071A}"/>
              </a:ext>
            </a:extLst>
          </p:cNvPr>
          <p:cNvSpPr/>
          <p:nvPr userDrawn="1"/>
        </p:nvSpPr>
        <p:spPr>
          <a:xfrm>
            <a:off x="7181055" y="2191551"/>
            <a:ext cx="221067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★★★★☆</a:t>
            </a:r>
            <a:endParaRPr lang="en-GB" sz="1400" dirty="0">
              <a:solidFill>
                <a:srgbClr val="697C8E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E551A6-ABB3-F7C9-4D66-48E5CACFAA61}"/>
              </a:ext>
            </a:extLst>
          </p:cNvPr>
          <p:cNvSpPr/>
          <p:nvPr userDrawn="1"/>
        </p:nvSpPr>
        <p:spPr>
          <a:xfrm>
            <a:off x="9402060" y="2191551"/>
            <a:ext cx="219383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★★★★★</a:t>
            </a:r>
            <a:endParaRPr lang="en-GB" sz="1400" dirty="0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D34E97-9069-8EB5-D476-4767C60B9DCB}"/>
              </a:ext>
            </a:extLst>
          </p:cNvPr>
          <p:cNvSpPr txBox="1"/>
          <p:nvPr userDrawn="1"/>
        </p:nvSpPr>
        <p:spPr>
          <a:xfrm>
            <a:off x="381410" y="2387321"/>
            <a:ext cx="11429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0.5		             1.5		                           2.5		        3.5		                      4.5			   5.5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349FA0-813B-F1FB-15A1-2F51541BD669}"/>
              </a:ext>
            </a:extLst>
          </p:cNvPr>
          <p:cNvSpPr txBox="1"/>
          <p:nvPr userDrawn="1"/>
        </p:nvSpPr>
        <p:spPr>
          <a:xfrm>
            <a:off x="5471355" y="2462115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000" b="1" cap="small">
                <a:solidFill>
                  <a:srgbClr val="85929D"/>
                </a:solidFill>
              </a:rPr>
              <a:t>MARKET-AVERAGE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9FB1209-72DE-2C48-B685-6B5419CD68FB}"/>
              </a:ext>
            </a:extLst>
          </p:cNvPr>
          <p:cNvCxnSpPr>
            <a:cxnSpLocks/>
          </p:cNvCxnSpPr>
          <p:nvPr userDrawn="1"/>
        </p:nvCxnSpPr>
        <p:spPr>
          <a:xfrm flipV="1">
            <a:off x="7788343" y="3092712"/>
            <a:ext cx="0" cy="2605671"/>
          </a:xfrm>
          <a:prstGeom prst="line">
            <a:avLst/>
          </a:prstGeom>
          <a:ln w="19050" cmpd="sng">
            <a:solidFill>
              <a:srgbClr val="C7CCC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9EB7DA5-A189-5E80-A40E-0D5A616174F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44525619"/>
              </p:ext>
            </p:extLst>
          </p:nvPr>
        </p:nvGraphicFramePr>
        <p:xfrm>
          <a:off x="543838" y="2137271"/>
          <a:ext cx="11047550" cy="45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0951">
                  <a:extLst>
                    <a:ext uri="{9D8B030D-6E8A-4147-A177-3AD203B41FA5}">
                      <a16:colId xmlns:a16="http://schemas.microsoft.com/office/drawing/2014/main" val="21329541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90366675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88515668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495153275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65742420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716304315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95063804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10544337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26902984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42413616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17795042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66322978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94242559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81443993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164329391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52139392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06923494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500553852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187502831"/>
                    </a:ext>
                  </a:extLst>
                </a:gridCol>
                <a:gridCol w="217443">
                  <a:extLst>
                    <a:ext uri="{9D8B030D-6E8A-4147-A177-3AD203B41FA5}">
                      <a16:colId xmlns:a16="http://schemas.microsoft.com/office/drawing/2014/main" val="3396659716"/>
                    </a:ext>
                  </a:extLst>
                </a:gridCol>
                <a:gridCol w="224459">
                  <a:extLst>
                    <a:ext uri="{9D8B030D-6E8A-4147-A177-3AD203B41FA5}">
                      <a16:colId xmlns:a16="http://schemas.microsoft.com/office/drawing/2014/main" val="247530210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39367140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985708332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48299825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28707068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067620793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631246911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59043620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476769573"/>
                    </a:ext>
                  </a:extLst>
                </a:gridCol>
                <a:gridCol w="217733">
                  <a:extLst>
                    <a:ext uri="{9D8B030D-6E8A-4147-A177-3AD203B41FA5}">
                      <a16:colId xmlns:a16="http://schemas.microsoft.com/office/drawing/2014/main" val="3064695449"/>
                    </a:ext>
                  </a:extLst>
                </a:gridCol>
                <a:gridCol w="224169">
                  <a:extLst>
                    <a:ext uri="{9D8B030D-6E8A-4147-A177-3AD203B41FA5}">
                      <a16:colId xmlns:a16="http://schemas.microsoft.com/office/drawing/2014/main" val="48298187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31233201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19159638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79286513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19578829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814304402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07008813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849921265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765944989"/>
                    </a:ext>
                  </a:extLst>
                </a:gridCol>
                <a:gridCol w="230723">
                  <a:extLst>
                    <a:ext uri="{9D8B030D-6E8A-4147-A177-3AD203B41FA5}">
                      <a16:colId xmlns:a16="http://schemas.microsoft.com/office/drawing/2014/main" val="1071605657"/>
                    </a:ext>
                  </a:extLst>
                </a:gridCol>
                <a:gridCol w="211179">
                  <a:extLst>
                    <a:ext uri="{9D8B030D-6E8A-4147-A177-3AD203B41FA5}">
                      <a16:colId xmlns:a16="http://schemas.microsoft.com/office/drawing/2014/main" val="1361273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26987088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17378112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748546533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6789603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00196701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77220572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11028153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00180731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932458597"/>
                    </a:ext>
                  </a:extLst>
                </a:gridCol>
              </a:tblGrid>
              <a:tr h="45720"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78863"/>
                  </a:ext>
                </a:extLst>
              </a:tr>
            </a:tbl>
          </a:graphicData>
        </a:graphic>
      </p:graphicFrame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96CDAE8-7781-588D-787F-5341C2540339}"/>
              </a:ext>
            </a:extLst>
          </p:cNvPr>
          <p:cNvSpPr/>
          <p:nvPr userDrawn="1"/>
        </p:nvSpPr>
        <p:spPr>
          <a:xfrm>
            <a:off x="537472" y="1946275"/>
            <a:ext cx="11062598" cy="233800"/>
          </a:xfrm>
          <a:prstGeom prst="roundRect">
            <a:avLst>
              <a:gd name="adj" fmla="val 24201"/>
            </a:avLst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err="1">
              <a:solidFill>
                <a:schemeClr val="bg1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37BF9B2-1645-5B9F-1FFC-28D76C8C78E8}"/>
              </a:ext>
            </a:extLst>
          </p:cNvPr>
          <p:cNvSpPr/>
          <p:nvPr userDrawn="1"/>
        </p:nvSpPr>
        <p:spPr>
          <a:xfrm>
            <a:off x="537472" y="1920940"/>
            <a:ext cx="11062598" cy="233800"/>
          </a:xfrm>
          <a:prstGeom prst="roundRect">
            <a:avLst>
              <a:gd name="adj" fmla="val 24201"/>
            </a:avLst>
          </a:prstGeom>
          <a:noFill/>
          <a:ln w="38100">
            <a:solidFill>
              <a:schemeClr val="bg2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err="1">
              <a:solidFill>
                <a:schemeClr val="bg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A4A0693-D200-6EF1-A143-74668BA406B3}"/>
              </a:ext>
            </a:extLst>
          </p:cNvPr>
          <p:cNvCxnSpPr/>
          <p:nvPr userDrawn="1"/>
        </p:nvCxnSpPr>
        <p:spPr>
          <a:xfrm>
            <a:off x="7168686" y="1708635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05382CA-3D46-3383-CE61-96754CBCB2DC}"/>
              </a:ext>
            </a:extLst>
          </p:cNvPr>
          <p:cNvCxnSpPr/>
          <p:nvPr userDrawn="1"/>
        </p:nvCxnSpPr>
        <p:spPr>
          <a:xfrm>
            <a:off x="9391731" y="1708635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902FFCB-A60C-1ABB-22DD-D81A4F233622}"/>
              </a:ext>
            </a:extLst>
          </p:cNvPr>
          <p:cNvCxnSpPr/>
          <p:nvPr userDrawn="1"/>
        </p:nvCxnSpPr>
        <p:spPr>
          <a:xfrm>
            <a:off x="4960051" y="1708635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6512980-BEE5-E7F0-720E-A747745DDB11}"/>
              </a:ext>
            </a:extLst>
          </p:cNvPr>
          <p:cNvCxnSpPr/>
          <p:nvPr userDrawn="1"/>
        </p:nvCxnSpPr>
        <p:spPr>
          <a:xfrm>
            <a:off x="2751812" y="171146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FD5B0F4-1A06-1D76-C351-F35CEC5B2D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96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Ignore or delete.</a:t>
            </a:r>
            <a:endParaRPr lang="en-NL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EB45C554-BC58-F501-2AFB-377EF5E1A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25641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386184D8-48AE-84C4-D2D0-BD148A626F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8227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C2F7945-8C5F-3982-B444-D1FDBBCD99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48188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98ABF9CF-BBFE-4E06-9E06-4F52587081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65426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D1F54-467C-F6F4-B066-0E8FD46045A1}"/>
              </a:ext>
            </a:extLst>
          </p:cNvPr>
          <p:cNvSpPr txBox="1"/>
          <p:nvPr userDrawn="1"/>
        </p:nvSpPr>
        <p:spPr>
          <a:xfrm>
            <a:off x="884809" y="-256756"/>
            <a:ext cx="10304572" cy="246221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lvl="0"/>
            <a:r>
              <a:rPr lang="en-GB" sz="1000">
                <a:solidFill>
                  <a:schemeClr val="tx1">
                    <a:lumMod val="60000"/>
                    <a:lumOff val="40000"/>
                  </a:schemeClr>
                </a:solidFill>
              </a:rPr>
              <a:t>▲ </a:t>
            </a:r>
            <a:r>
              <a:rPr lang="en-GB" sz="1000" b="1">
                <a:solidFill>
                  <a:schemeClr val="tx1">
                    <a:lumMod val="60000"/>
                    <a:lumOff val="40000"/>
                  </a:schemeClr>
                </a:solidFill>
              </a:rPr>
              <a:t>Dummy placeholders, </a:t>
            </a:r>
            <a:r>
              <a:rPr lang="en-GB" sz="1000" b="0">
                <a:solidFill>
                  <a:schemeClr val="tx1">
                    <a:lumMod val="60000"/>
                    <a:lumOff val="40000"/>
                  </a:schemeClr>
                </a:solidFill>
              </a:rPr>
              <a:t>due to use of star ratings for level descriptions. I</a:t>
            </a:r>
            <a:r>
              <a:rPr lang="en-GB" sz="1000">
                <a:solidFill>
                  <a:schemeClr val="tx1">
                    <a:lumMod val="60000"/>
                    <a:lumOff val="40000"/>
                  </a:schemeClr>
                </a:solidFill>
              </a:rPr>
              <a:t>gnore them, they are not visible on the slide (t</a:t>
            </a:r>
            <a:r>
              <a:rPr lang="en-GB" sz="1000" b="0">
                <a:solidFill>
                  <a:schemeClr val="tx1">
                    <a:lumMod val="60000"/>
                    <a:lumOff val="40000"/>
                  </a:schemeClr>
                </a:solidFill>
              </a:rPr>
              <a:t>hese placeholders are necessary</a:t>
            </a:r>
            <a:r>
              <a:rPr lang="en-GB" sz="1000" b="1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000">
                <a:solidFill>
                  <a:schemeClr val="tx1">
                    <a:lumMod val="60000"/>
                    <a:lumOff val="40000"/>
                  </a:schemeClr>
                </a:solidFill>
              </a:rPr>
              <a:t>for compatibility with other templates). ▲</a:t>
            </a:r>
            <a:endParaRPr lang="en-NL" sz="10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E1901AC2-680E-4CD9-7DE1-234CE548C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66875" y="914509"/>
            <a:ext cx="1168590" cy="257763"/>
          </a:xfrm>
        </p:spPr>
        <p:txBody>
          <a:bodyPr wrap="none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Insert model name</a:t>
            </a:r>
            <a:endParaRPr lang="en-NL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9B21183-F5CA-24B5-B8D6-DFE3A10DA671}"/>
              </a:ext>
            </a:extLst>
          </p:cNvPr>
          <p:cNvCxnSpPr>
            <a:cxnSpLocks/>
          </p:cNvCxnSpPr>
          <p:nvPr userDrawn="1"/>
        </p:nvCxnSpPr>
        <p:spPr>
          <a:xfrm>
            <a:off x="10247651" y="999720"/>
            <a:ext cx="0" cy="98830"/>
          </a:xfrm>
          <a:prstGeom prst="line">
            <a:avLst/>
          </a:prstGeom>
          <a:ln w="12700">
            <a:solidFill>
              <a:srgbClr val="B3BEC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281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22E66F4-7F53-DD4A-8713-C073FB230C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1366268"/>
            <a:ext cx="10665667" cy="4952085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2BECD"/>
              </a:buClr>
              <a:buFont typeface="+mj-lt"/>
              <a:buAutoNum type="arabicPeriod"/>
              <a:defRPr lang="en-US" sz="1600" b="0" dirty="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  <a:lvl6pPr>
              <a:defRPr sz="1600">
                <a:solidFill>
                  <a:schemeClr val="tx2"/>
                </a:solidFill>
              </a:defRPr>
            </a:lvl6pPr>
            <a:lvl7pPr>
              <a:defRPr sz="1600">
                <a:solidFill>
                  <a:schemeClr val="tx2"/>
                </a:solidFill>
              </a:defRPr>
            </a:lvl7pPr>
            <a:lvl8pPr>
              <a:defRPr sz="1600">
                <a:solidFill>
                  <a:schemeClr val="tx2"/>
                </a:solidFill>
              </a:defRPr>
            </a:lvl8pPr>
          </a:lstStyle>
          <a:p>
            <a:pPr marL="342900" indent="-342900">
              <a:lnSpc>
                <a:spcPct val="114000"/>
              </a:lnSpc>
              <a:buClr>
                <a:srgbClr val="9FABB6"/>
              </a:buClr>
              <a:buFont typeface="+mj-lt"/>
              <a:buAutoNum type="arabicPeriod"/>
            </a:pPr>
            <a:r>
              <a:rPr lang="en-US" dirty="0"/>
              <a:t>Insert sections (make bold to highlight sections)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0DD217-089D-C949-BCCE-0C2D8196F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4138DB0-ED82-C84A-8589-E27E32B9B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3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26575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SH system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3D95FD-87E1-8242-936D-A016724AAC60}"/>
              </a:ext>
            </a:extLst>
          </p:cNvPr>
          <p:cNvGrpSpPr/>
          <p:nvPr userDrawn="1"/>
        </p:nvGrpSpPr>
        <p:grpSpPr>
          <a:xfrm>
            <a:off x="340066" y="1419480"/>
            <a:ext cx="5561970" cy="1324829"/>
            <a:chOff x="340066" y="1721909"/>
            <a:chExt cx="5561970" cy="132482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59DCD9-95CA-2849-8561-B2216ED23288}"/>
                </a:ext>
              </a:extLst>
            </p:cNvPr>
            <p:cNvSpPr/>
            <p:nvPr/>
          </p:nvSpPr>
          <p:spPr>
            <a:xfrm>
              <a:off x="340066" y="2357792"/>
              <a:ext cx="5405506" cy="688946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731D74-9128-1544-855C-A1FEBA1CA2CF}"/>
                </a:ext>
              </a:extLst>
            </p:cNvPr>
            <p:cNvSpPr/>
            <p:nvPr/>
          </p:nvSpPr>
          <p:spPr>
            <a:xfrm>
              <a:off x="429915" y="1721909"/>
              <a:ext cx="5472121" cy="9728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21ED1E9-7DDE-7349-A824-0A8F7F613A5A}"/>
              </a:ext>
            </a:extLst>
          </p:cNvPr>
          <p:cNvSpPr txBox="1"/>
          <p:nvPr userDrawn="1"/>
        </p:nvSpPr>
        <p:spPr>
          <a:xfrm>
            <a:off x="429915" y="1364824"/>
            <a:ext cx="4469780" cy="357085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rtlCol="0" anchor="t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b="1" dirty="0">
                <a:solidFill>
                  <a:schemeClr val="bg1"/>
                </a:solidFill>
              </a:rPr>
              <a:t>Risks in external dependencies</a:t>
            </a:r>
            <a:r>
              <a:rPr lang="en-US" sz="1600" b="0" dirty="0">
                <a:solidFill>
                  <a:schemeClr val="bg1"/>
                </a:solidFill>
              </a:rPr>
              <a:t> – System overview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90D4AFC-98E5-0C4A-9707-F2559B9A97DC}"/>
              </a:ext>
            </a:extLst>
          </p:cNvPr>
          <p:cNvSpPr txBox="1">
            <a:spLocks/>
          </p:cNvSpPr>
          <p:nvPr userDrawn="1"/>
        </p:nvSpPr>
        <p:spPr>
          <a:xfrm>
            <a:off x="1204383" y="1831229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GB" sz="1400" b="1" dirty="0">
              <a:solidFill>
                <a:schemeClr val="accent1"/>
              </a:solidFill>
              <a:latin typeface="Calibri Regular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356441-694B-B541-8959-E690A83565FC}"/>
              </a:ext>
            </a:extLst>
          </p:cNvPr>
          <p:cNvSpPr/>
          <p:nvPr userDrawn="1"/>
        </p:nvSpPr>
        <p:spPr>
          <a:xfrm>
            <a:off x="529948" y="1770243"/>
            <a:ext cx="4504276" cy="372650"/>
          </a:xfrm>
          <a:prstGeom prst="rect">
            <a:avLst/>
          </a:prstGeom>
          <a:gradFill>
            <a:gsLst>
              <a:gs pos="0">
                <a:schemeClr val="bg2">
                  <a:alpha val="25000"/>
                </a:schemeClr>
              </a:gs>
              <a:gs pos="100000">
                <a:schemeClr val="bg2">
                  <a:alpha val="0"/>
                </a:schemeClr>
              </a:gs>
            </a:gsLst>
            <a:lin ang="2700000" scaled="0"/>
          </a:gradFill>
          <a:ln w="9525">
            <a:solidFill>
              <a:schemeClr val="bg2">
                <a:alpha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AutoShape 5">
            <a:extLst>
              <a:ext uri="{FF2B5EF4-FFF2-40B4-BE49-F238E27FC236}">
                <a16:creationId xmlns:a16="http://schemas.microsoft.com/office/drawing/2014/main" id="{A85B6768-8DD0-3840-98FF-EA35442768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62617" y="1867237"/>
            <a:ext cx="1946019" cy="169277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square" lIns="36000" tIns="0" rIns="36000" bIns="0">
            <a:spAutoFit/>
          </a:bodyPr>
          <a:lstStyle/>
          <a:p>
            <a:pPr algn="l">
              <a:defRPr/>
            </a:pPr>
            <a: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 dependencies in total</a:t>
            </a:r>
            <a:endParaRPr lang="en-US" sz="1200" spc="-50" noProof="1">
              <a:solidFill>
                <a:schemeClr val="bg2"/>
              </a:solidFill>
              <a:cs typeface="TheSansMono M5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7CD0235-CB15-C949-BCBD-9E062FB24F3A}"/>
              </a:ext>
            </a:extLst>
          </p:cNvPr>
          <p:cNvSpPr/>
          <p:nvPr userDrawn="1"/>
        </p:nvSpPr>
        <p:spPr>
          <a:xfrm>
            <a:off x="6116295" y="730293"/>
            <a:ext cx="6075705" cy="612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accent1"/>
              </a:solidFill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C8989BBF-287E-B847-9CAC-6DA102EFBD4A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6420006" y="1368000"/>
            <a:ext cx="5326793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FE26B8D-BD73-4444-8D0F-1248DE1DD5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858" y="1816783"/>
            <a:ext cx="562010" cy="265112"/>
          </a:xfrm>
        </p:spPr>
        <p:txBody>
          <a:bodyPr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32BDF-19FE-16E0-140C-A92D63BFE40D}"/>
              </a:ext>
            </a:extLst>
          </p:cNvPr>
          <p:cNvSpPr txBox="1"/>
          <p:nvPr userDrawn="1"/>
        </p:nvSpPr>
        <p:spPr>
          <a:xfrm>
            <a:off x="-143206" y="5881381"/>
            <a:ext cx="2549071" cy="289438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r">
              <a:lnSpc>
                <a:spcPct val="113000"/>
              </a:lnSpc>
            </a:pPr>
            <a:r>
              <a:rPr lang="en-US" sz="1200" dirty="0">
                <a:solidFill>
                  <a:schemeClr val="tx1">
                    <a:lumMod val="60000"/>
                    <a:lumOff val="40000"/>
                    <a:alpha val="50000"/>
                  </a:schemeClr>
                </a:solidFill>
              </a:rPr>
              <a:t>Number of dependencies: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846DF8-6FB9-113B-E643-AFB994F128E9}"/>
              </a:ext>
            </a:extLst>
          </p:cNvPr>
          <p:cNvGrpSpPr/>
          <p:nvPr userDrawn="1"/>
        </p:nvGrpSpPr>
        <p:grpSpPr>
          <a:xfrm>
            <a:off x="184167" y="2938848"/>
            <a:ext cx="2176758" cy="478914"/>
            <a:chOff x="184167" y="2938848"/>
            <a:chExt cx="2176758" cy="47891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2CB4BC1-E3EB-78F3-84A5-877A5B841E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2325" y="3145777"/>
              <a:ext cx="228600" cy="228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CF1F6A-1F88-8145-FE5C-042E83FC70D0}"/>
                </a:ext>
              </a:extLst>
            </p:cNvPr>
            <p:cNvSpPr txBox="1"/>
            <p:nvPr userDrawn="1"/>
          </p:nvSpPr>
          <p:spPr>
            <a:xfrm>
              <a:off x="184167" y="2938848"/>
              <a:ext cx="1930982" cy="4789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8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vulnerability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33F2AE-B882-CA12-2A4B-CA6E81F265E6}"/>
              </a:ext>
            </a:extLst>
          </p:cNvPr>
          <p:cNvGrpSpPr/>
          <p:nvPr userDrawn="1"/>
        </p:nvGrpSpPr>
        <p:grpSpPr>
          <a:xfrm>
            <a:off x="1016807" y="3564280"/>
            <a:ext cx="1344118" cy="423514"/>
            <a:chOff x="1016807" y="3564280"/>
            <a:chExt cx="1344118" cy="42351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5B06F22-E984-AAA7-DF5B-49AA31FAED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32325" y="3703034"/>
              <a:ext cx="228600" cy="2286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8ECFD4-7514-0241-5872-BB758C0682D7}"/>
                </a:ext>
              </a:extLst>
            </p:cNvPr>
            <p:cNvSpPr txBox="1"/>
            <p:nvPr userDrawn="1"/>
          </p:nvSpPr>
          <p:spPr>
            <a:xfrm>
              <a:off x="1016807" y="3564280"/>
              <a:ext cx="1098342" cy="423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legal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8AA51C-901A-9B84-CE25-4D427A46CAC1}"/>
              </a:ext>
            </a:extLst>
          </p:cNvPr>
          <p:cNvGrpSpPr/>
          <p:nvPr userDrawn="1"/>
        </p:nvGrpSpPr>
        <p:grpSpPr>
          <a:xfrm>
            <a:off x="283779" y="4213198"/>
            <a:ext cx="2077146" cy="276999"/>
            <a:chOff x="283779" y="4213198"/>
            <a:chExt cx="2077146" cy="276999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309C6217-E883-2005-7854-9846D55830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32325" y="4260843"/>
              <a:ext cx="228600" cy="2286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35142B-912E-4B8A-58D9-C27402CCBF87}"/>
                </a:ext>
              </a:extLst>
            </p:cNvPr>
            <p:cNvSpPr txBox="1"/>
            <p:nvPr userDrawn="1"/>
          </p:nvSpPr>
          <p:spPr>
            <a:xfrm>
              <a:off x="283779" y="4213198"/>
              <a:ext cx="18313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freshness risk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CB14B6-5B84-25D4-9CE0-CD4E9AB33AC3}"/>
              </a:ext>
            </a:extLst>
          </p:cNvPr>
          <p:cNvGrpSpPr/>
          <p:nvPr userDrawn="1"/>
        </p:nvGrpSpPr>
        <p:grpSpPr>
          <a:xfrm>
            <a:off x="763256" y="4628191"/>
            <a:ext cx="1597669" cy="307777"/>
            <a:chOff x="763256" y="4610126"/>
            <a:chExt cx="1597669" cy="30777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826661C-B819-E9F6-2659-EBBAE34CB6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32325" y="4671752"/>
              <a:ext cx="228600" cy="2286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29CEE3-98D7-9F5B-587E-4C33DB5EB3B8}"/>
                </a:ext>
              </a:extLst>
            </p:cNvPr>
            <p:cNvSpPr txBox="1"/>
            <p:nvPr userDrawn="1"/>
          </p:nvSpPr>
          <p:spPr>
            <a:xfrm>
              <a:off x="763256" y="4610126"/>
              <a:ext cx="135189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stability</a:t>
              </a:r>
              <a:r>
                <a:rPr lang="en-US" sz="14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31422A-942B-5C44-B632-3495D5574AD2}"/>
              </a:ext>
            </a:extLst>
          </p:cNvPr>
          <p:cNvGrpSpPr/>
          <p:nvPr userDrawn="1"/>
        </p:nvGrpSpPr>
        <p:grpSpPr>
          <a:xfrm>
            <a:off x="632049" y="5073962"/>
            <a:ext cx="1728876" cy="276999"/>
            <a:chOff x="632049" y="5033912"/>
            <a:chExt cx="1728876" cy="276999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A08C835-BC34-CED7-C169-00E4B30B00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2325" y="5075030"/>
              <a:ext cx="228600" cy="2286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69FE6E-A255-48D4-C7E8-F5E6D264D886}"/>
                </a:ext>
              </a:extLst>
            </p:cNvPr>
            <p:cNvSpPr txBox="1"/>
            <p:nvPr userDrawn="1"/>
          </p:nvSpPr>
          <p:spPr>
            <a:xfrm>
              <a:off x="632049" y="5033912"/>
              <a:ext cx="14831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management risk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8C6D75-F690-0C6C-33C1-6B28E6F5F6AC}"/>
              </a:ext>
            </a:extLst>
          </p:cNvPr>
          <p:cNvGrpSpPr/>
          <p:nvPr userDrawn="1"/>
        </p:nvGrpSpPr>
        <p:grpSpPr>
          <a:xfrm>
            <a:off x="708077" y="5488955"/>
            <a:ext cx="1652848" cy="276999"/>
            <a:chOff x="708077" y="5488955"/>
            <a:chExt cx="1652848" cy="2769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163BBF-D73D-9771-B050-1D5ACCF613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32325" y="5517723"/>
              <a:ext cx="228600" cy="2286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860CF2-34E2-DE9F-17DE-0B05CCAB9F66}"/>
                </a:ext>
              </a:extLst>
            </p:cNvPr>
            <p:cNvSpPr txBox="1"/>
            <p:nvPr userDrawn="1"/>
          </p:nvSpPr>
          <p:spPr>
            <a:xfrm>
              <a:off x="708077" y="5488955"/>
              <a:ext cx="14070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activity risk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E5C3847-A367-1ACD-62C1-099B8EEB07F1}"/>
              </a:ext>
            </a:extLst>
          </p:cNvPr>
          <p:cNvSpPr txBox="1"/>
          <p:nvPr userDrawn="1"/>
        </p:nvSpPr>
        <p:spPr>
          <a:xfrm>
            <a:off x="1972649" y="2655839"/>
            <a:ext cx="1152452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200" b="1" i="0" dirty="0">
                <a:solidFill>
                  <a:srgbClr val="C1C7CF"/>
                </a:solidFill>
              </a:rPr>
              <a:t>Risk categories</a:t>
            </a:r>
          </a:p>
        </p:txBody>
      </p:sp>
    </p:spTree>
    <p:extLst>
      <p:ext uri="{BB962C8B-B14F-4D97-AF65-F5344CB8AC3E}">
        <p14:creationId xmlns:p14="http://schemas.microsoft.com/office/powerpoint/2010/main" val="3281700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SH system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62445-A202-3741-926B-06A74F654895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3D95FD-87E1-8242-936D-A016724AAC60}"/>
              </a:ext>
            </a:extLst>
          </p:cNvPr>
          <p:cNvGrpSpPr/>
          <p:nvPr userDrawn="1"/>
        </p:nvGrpSpPr>
        <p:grpSpPr>
          <a:xfrm>
            <a:off x="340066" y="1737023"/>
            <a:ext cx="5561970" cy="1324829"/>
            <a:chOff x="340066" y="1721909"/>
            <a:chExt cx="5561970" cy="132482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59DCD9-95CA-2849-8561-B2216ED23288}"/>
                </a:ext>
              </a:extLst>
            </p:cNvPr>
            <p:cNvSpPr/>
            <p:nvPr/>
          </p:nvSpPr>
          <p:spPr>
            <a:xfrm>
              <a:off x="340066" y="2357792"/>
              <a:ext cx="5405506" cy="688946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731D74-9128-1544-855C-A1FEBA1CA2CF}"/>
                </a:ext>
              </a:extLst>
            </p:cNvPr>
            <p:cNvSpPr/>
            <p:nvPr/>
          </p:nvSpPr>
          <p:spPr>
            <a:xfrm>
              <a:off x="429915" y="1721909"/>
              <a:ext cx="5472121" cy="9728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21ED1E9-7DDE-7349-A824-0A8F7F613A5A}"/>
              </a:ext>
            </a:extLst>
          </p:cNvPr>
          <p:cNvSpPr txBox="1"/>
          <p:nvPr userDrawn="1"/>
        </p:nvSpPr>
        <p:spPr>
          <a:xfrm>
            <a:off x="429915" y="1364824"/>
            <a:ext cx="4469780" cy="357085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rtlCol="0" anchor="t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b="1" dirty="0">
                <a:solidFill>
                  <a:schemeClr val="bg1"/>
                </a:solidFill>
              </a:rPr>
              <a:t>Risks in external dependencies</a:t>
            </a:r>
            <a:r>
              <a:rPr lang="en-US" sz="1600" b="0" dirty="0">
                <a:solidFill>
                  <a:schemeClr val="bg1"/>
                </a:solidFill>
              </a:rPr>
              <a:t> – System overview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90D4AFC-98E5-0C4A-9707-F2559B9A97DC}"/>
              </a:ext>
            </a:extLst>
          </p:cNvPr>
          <p:cNvSpPr txBox="1">
            <a:spLocks/>
          </p:cNvSpPr>
          <p:nvPr userDrawn="1"/>
        </p:nvSpPr>
        <p:spPr>
          <a:xfrm>
            <a:off x="1204383" y="1831229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6613CA-FC98-E948-8B09-66C076B53E70}"/>
              </a:ext>
            </a:extLst>
          </p:cNvPr>
          <p:cNvCxnSpPr>
            <a:cxnSpLocks/>
          </p:cNvCxnSpPr>
          <p:nvPr/>
        </p:nvCxnSpPr>
        <p:spPr>
          <a:xfrm>
            <a:off x="2533868" y="2164896"/>
            <a:ext cx="720000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5">
            <a:extLst>
              <a:ext uri="{FF2B5EF4-FFF2-40B4-BE49-F238E27FC236}">
                <a16:creationId xmlns:a16="http://schemas.microsoft.com/office/drawing/2014/main" id="{9C79926D-A7E4-AB44-88CA-35B39C0B0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1038" y="2243219"/>
            <a:ext cx="649538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DB493D"/>
                </a:solidFill>
                <a:cs typeface="TheSansMono M5"/>
              </a:rPr>
              <a:t>high risk</a:t>
            </a:r>
          </a:p>
        </p:txBody>
      </p:sp>
      <p:sp>
        <p:nvSpPr>
          <p:cNvPr id="37" name="AutoShape 5">
            <a:extLst>
              <a:ext uri="{FF2B5EF4-FFF2-40B4-BE49-F238E27FC236}">
                <a16:creationId xmlns:a16="http://schemas.microsoft.com/office/drawing/2014/main" id="{A0F466DD-E497-0B47-9C89-D4A346F11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395" y="2241262"/>
            <a:ext cx="888385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EF981A"/>
                </a:solidFill>
                <a:cs typeface="TheSansMono M5"/>
              </a:rPr>
              <a:t>medium risk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61AE6C-EBE9-4F46-A618-ED7896ACA29D}"/>
              </a:ext>
            </a:extLst>
          </p:cNvPr>
          <p:cNvCxnSpPr>
            <a:cxnSpLocks/>
          </p:cNvCxnSpPr>
          <p:nvPr/>
        </p:nvCxnSpPr>
        <p:spPr>
          <a:xfrm>
            <a:off x="3373046" y="2164896"/>
            <a:ext cx="720000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utoShape 5">
            <a:extLst>
              <a:ext uri="{FF2B5EF4-FFF2-40B4-BE49-F238E27FC236}">
                <a16:creationId xmlns:a16="http://schemas.microsoft.com/office/drawing/2014/main" id="{EA2FDCAB-455C-4E49-AF74-1E4FA901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36" y="2236451"/>
            <a:ext cx="615297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F8C740"/>
                </a:solidFill>
                <a:cs typeface="TheSansMono M5"/>
              </a:rPr>
              <a:t>low risk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80D8D2-64AB-5B45-9E98-3024038CA8F5}"/>
              </a:ext>
            </a:extLst>
          </p:cNvPr>
          <p:cNvCxnSpPr>
            <a:cxnSpLocks/>
          </p:cNvCxnSpPr>
          <p:nvPr/>
        </p:nvCxnSpPr>
        <p:spPr>
          <a:xfrm>
            <a:off x="4206995" y="2164896"/>
            <a:ext cx="720000" cy="0"/>
          </a:xfrm>
          <a:prstGeom prst="line">
            <a:avLst/>
          </a:prstGeom>
          <a:ln w="57150" cap="rnd">
            <a:solidFill>
              <a:srgbClr val="F8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utoShape 5">
            <a:extLst>
              <a:ext uri="{FF2B5EF4-FFF2-40B4-BE49-F238E27FC236}">
                <a16:creationId xmlns:a16="http://schemas.microsoft.com/office/drawing/2014/main" id="{83EAF45F-0735-074F-B8DE-661963E38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071" y="2240877"/>
            <a:ext cx="697627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>
              <a:defRPr/>
            </a:pPr>
            <a:r>
              <a:rPr lang="en-US" sz="1100" b="1" dirty="0">
                <a:solidFill>
                  <a:srgbClr val="57C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✓</a:t>
            </a:r>
            <a:r>
              <a:rPr lang="en-US" sz="1200" dirty="0">
                <a:solidFill>
                  <a:srgbClr val="57C968"/>
                </a:solidFill>
              </a:rPr>
              <a:t> </a:t>
            </a:r>
            <a:r>
              <a:rPr lang="en-US" sz="1200" spc="-50" noProof="1">
                <a:solidFill>
                  <a:srgbClr val="57C968"/>
                </a:solidFill>
                <a:cs typeface="TheSansMono M5"/>
              </a:rPr>
              <a:t>no risk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335F77-CBBF-B24B-8F0A-85FCA257B10A}"/>
              </a:ext>
            </a:extLst>
          </p:cNvPr>
          <p:cNvCxnSpPr>
            <a:cxnSpLocks/>
          </p:cNvCxnSpPr>
          <p:nvPr/>
        </p:nvCxnSpPr>
        <p:spPr>
          <a:xfrm>
            <a:off x="5040951" y="2164896"/>
            <a:ext cx="720000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91356441-694B-B541-8959-E690A83565FC}"/>
              </a:ext>
            </a:extLst>
          </p:cNvPr>
          <p:cNvSpPr/>
          <p:nvPr userDrawn="1"/>
        </p:nvSpPr>
        <p:spPr>
          <a:xfrm>
            <a:off x="529948" y="1793444"/>
            <a:ext cx="1078883" cy="721276"/>
          </a:xfrm>
          <a:custGeom>
            <a:avLst/>
            <a:gdLst>
              <a:gd name="connsiteX0" fmla="*/ 28050 w 1078883"/>
              <a:gd name="connsiteY0" fmla="*/ 0 h 721276"/>
              <a:gd name="connsiteX1" fmla="*/ 915239 w 1078883"/>
              <a:gd name="connsiteY1" fmla="*/ 0 h 721276"/>
              <a:gd name="connsiteX2" fmla="*/ 1078883 w 1078883"/>
              <a:gd name="connsiteY2" fmla="*/ 364710 h 721276"/>
              <a:gd name="connsiteX3" fmla="*/ 918893 w 1078883"/>
              <a:gd name="connsiteY3" fmla="*/ 721276 h 721276"/>
              <a:gd name="connsiteX4" fmla="*/ 28050 w 1078883"/>
              <a:gd name="connsiteY4" fmla="*/ 721276 h 721276"/>
              <a:gd name="connsiteX5" fmla="*/ 0 w 1078883"/>
              <a:gd name="connsiteY5" fmla="*/ 693226 h 721276"/>
              <a:gd name="connsiteX6" fmla="*/ 0 w 1078883"/>
              <a:gd name="connsiteY6" fmla="*/ 28050 h 721276"/>
              <a:gd name="connsiteX7" fmla="*/ 28050 w 1078883"/>
              <a:gd name="connsiteY7" fmla="*/ 0 h 72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8883" h="721276">
                <a:moveTo>
                  <a:pt x="28050" y="0"/>
                </a:moveTo>
                <a:lnTo>
                  <a:pt x="915239" y="0"/>
                </a:lnTo>
                <a:lnTo>
                  <a:pt x="1078883" y="364710"/>
                </a:lnTo>
                <a:lnTo>
                  <a:pt x="918893" y="721276"/>
                </a:lnTo>
                <a:lnTo>
                  <a:pt x="28050" y="721276"/>
                </a:lnTo>
                <a:cubicBezTo>
                  <a:pt x="12558" y="721276"/>
                  <a:pt x="0" y="708718"/>
                  <a:pt x="0" y="693226"/>
                </a:cubicBezTo>
                <a:lnTo>
                  <a:pt x="0" y="28050"/>
                </a:lnTo>
                <a:cubicBezTo>
                  <a:pt x="0" y="12558"/>
                  <a:pt x="12558" y="0"/>
                  <a:pt x="28050" y="0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25000"/>
                </a:schemeClr>
              </a:gs>
              <a:gs pos="100000">
                <a:schemeClr val="bg2">
                  <a:alpha val="0"/>
                </a:schemeClr>
              </a:gs>
            </a:gsLst>
            <a:lin ang="2700000" scaled="0"/>
          </a:gradFill>
          <a:ln w="9525">
            <a:solidFill>
              <a:schemeClr val="bg2">
                <a:alpha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AutoShape 5">
            <a:extLst>
              <a:ext uri="{FF2B5EF4-FFF2-40B4-BE49-F238E27FC236}">
                <a16:creationId xmlns:a16="http://schemas.microsoft.com/office/drawing/2014/main" id="{A85B6768-8DD0-3840-98FF-EA35442768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9948" y="2082563"/>
            <a:ext cx="946336" cy="338554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square" lIns="36000" tIns="0" rIns="36000" bIns="0">
            <a:spAutoFit/>
          </a:bodyPr>
          <a:lstStyle/>
          <a:p>
            <a:pPr algn="ctr">
              <a:defRPr/>
            </a:pPr>
            <a: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b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dependencies</a:t>
            </a:r>
            <a:endParaRPr lang="en-US" sz="1200" spc="-50" noProof="1">
              <a:solidFill>
                <a:schemeClr val="bg2"/>
              </a:solidFill>
              <a:cs typeface="TheSansMono M5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7CD0235-CB15-C949-BCBD-9E062FB24F3A}"/>
              </a:ext>
            </a:extLst>
          </p:cNvPr>
          <p:cNvSpPr/>
          <p:nvPr userDrawn="1"/>
        </p:nvSpPr>
        <p:spPr>
          <a:xfrm>
            <a:off x="6116295" y="730293"/>
            <a:ext cx="6075705" cy="612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accent1"/>
              </a:solidFill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C8989BBF-287E-B847-9CAC-6DA102EFBD4A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6420006" y="1368000"/>
            <a:ext cx="5326793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FE26B8D-BD73-4444-8D0F-1248DE1DD5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7149" y="1816783"/>
            <a:ext cx="835106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EDC22544-D9BC-B244-939B-9E83862D4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2570" y="1816783"/>
            <a:ext cx="734436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BB9C82F9-0A2D-9945-BB70-9C7924044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5172" y="1816783"/>
            <a:ext cx="760514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4F6EE5E4-7412-804B-AB0B-2612A9AEF1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80072" y="1816783"/>
            <a:ext cx="760514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0222DCE-C402-BC42-9510-1717F16DF8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98590" y="1816783"/>
            <a:ext cx="776867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rgbClr val="57C968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B0C8CF-791F-18E5-4333-1B6A84495D38}"/>
              </a:ext>
            </a:extLst>
          </p:cNvPr>
          <p:cNvCxnSpPr>
            <a:cxnSpLocks/>
          </p:cNvCxnSpPr>
          <p:nvPr userDrawn="1"/>
        </p:nvCxnSpPr>
        <p:spPr>
          <a:xfrm>
            <a:off x="1696774" y="2159781"/>
            <a:ext cx="720000" cy="0"/>
          </a:xfrm>
          <a:prstGeom prst="line">
            <a:avLst/>
          </a:prstGeom>
          <a:ln w="57150" cap="rnd">
            <a:solidFill>
              <a:srgbClr val="910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5">
            <a:extLst>
              <a:ext uri="{FF2B5EF4-FFF2-40B4-BE49-F238E27FC236}">
                <a16:creationId xmlns:a16="http://schemas.microsoft.com/office/drawing/2014/main" id="{D8BC2DDE-6625-F621-EC94-783A87A7B4F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63674" y="2238104"/>
            <a:ext cx="770084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910714"/>
                </a:solidFill>
                <a:cs typeface="TheSansMono M5"/>
              </a:rPr>
              <a:t>critical risk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AAE3B6A-A32C-2E31-61A0-D3B86C8941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5476" y="1811668"/>
            <a:ext cx="734436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6E4A2-084F-9B55-1A76-59A9E48860A4}"/>
              </a:ext>
            </a:extLst>
          </p:cNvPr>
          <p:cNvSpPr txBox="1"/>
          <p:nvPr userDrawn="1"/>
        </p:nvSpPr>
        <p:spPr>
          <a:xfrm>
            <a:off x="-143206" y="5881381"/>
            <a:ext cx="2549071" cy="289438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r">
              <a:lnSpc>
                <a:spcPct val="113000"/>
              </a:lnSpc>
            </a:pPr>
            <a:r>
              <a:rPr lang="en-US" sz="1200" dirty="0">
                <a:solidFill>
                  <a:schemeClr val="tx1">
                    <a:lumMod val="60000"/>
                    <a:lumOff val="40000"/>
                    <a:alpha val="50000"/>
                  </a:schemeClr>
                </a:solidFill>
              </a:rPr>
              <a:t>Number of dependencies: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748B4A-7DD2-00DB-AD86-FD93B244FC19}"/>
              </a:ext>
            </a:extLst>
          </p:cNvPr>
          <p:cNvGrpSpPr/>
          <p:nvPr userDrawn="1"/>
        </p:nvGrpSpPr>
        <p:grpSpPr>
          <a:xfrm>
            <a:off x="184167" y="2938848"/>
            <a:ext cx="2176758" cy="478914"/>
            <a:chOff x="184167" y="2938848"/>
            <a:chExt cx="2176758" cy="47891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D8BF416-6FD7-D2A6-2D79-58E7A1832B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2325" y="3145777"/>
              <a:ext cx="228600" cy="2286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FA3170-93BB-C32C-D469-8D7B377640BD}"/>
                </a:ext>
              </a:extLst>
            </p:cNvPr>
            <p:cNvSpPr txBox="1"/>
            <p:nvPr userDrawn="1"/>
          </p:nvSpPr>
          <p:spPr>
            <a:xfrm>
              <a:off x="184167" y="2938848"/>
              <a:ext cx="1930982" cy="4789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8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vulnerability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DD96C8-3ACF-1DFF-CF73-0AF5F066614E}"/>
              </a:ext>
            </a:extLst>
          </p:cNvPr>
          <p:cNvGrpSpPr/>
          <p:nvPr userDrawn="1"/>
        </p:nvGrpSpPr>
        <p:grpSpPr>
          <a:xfrm>
            <a:off x="1016807" y="3564280"/>
            <a:ext cx="1344118" cy="423514"/>
            <a:chOff x="1016807" y="3564280"/>
            <a:chExt cx="1344118" cy="42351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D59CE77-F471-DC75-C135-1DA00EA336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32325" y="3703034"/>
              <a:ext cx="228600" cy="228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B1C286-E53F-9CE4-4C64-B0026A68614C}"/>
                </a:ext>
              </a:extLst>
            </p:cNvPr>
            <p:cNvSpPr txBox="1"/>
            <p:nvPr userDrawn="1"/>
          </p:nvSpPr>
          <p:spPr>
            <a:xfrm>
              <a:off x="1016807" y="3564280"/>
              <a:ext cx="1098342" cy="423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legal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B04AA6-0170-8ABA-260D-D0032728A162}"/>
              </a:ext>
            </a:extLst>
          </p:cNvPr>
          <p:cNvGrpSpPr/>
          <p:nvPr userDrawn="1"/>
        </p:nvGrpSpPr>
        <p:grpSpPr>
          <a:xfrm>
            <a:off x="283779" y="4213198"/>
            <a:ext cx="2077146" cy="276999"/>
            <a:chOff x="283779" y="4213198"/>
            <a:chExt cx="2077146" cy="276999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54275B3F-AB3B-D0D7-E66A-918FA53CB7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32325" y="4260843"/>
              <a:ext cx="228600" cy="2286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ED634E-2496-806E-376D-3C44D5DAEAD1}"/>
                </a:ext>
              </a:extLst>
            </p:cNvPr>
            <p:cNvSpPr txBox="1"/>
            <p:nvPr userDrawn="1"/>
          </p:nvSpPr>
          <p:spPr>
            <a:xfrm>
              <a:off x="283779" y="4213198"/>
              <a:ext cx="18313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freshness risk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3FE0FE-23FE-D4C7-7966-960B2D6BD3D4}"/>
              </a:ext>
            </a:extLst>
          </p:cNvPr>
          <p:cNvGrpSpPr/>
          <p:nvPr userDrawn="1"/>
        </p:nvGrpSpPr>
        <p:grpSpPr>
          <a:xfrm>
            <a:off x="763256" y="4628191"/>
            <a:ext cx="1597669" cy="307777"/>
            <a:chOff x="763256" y="4610126"/>
            <a:chExt cx="1597669" cy="307777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A884E1D2-68C4-CC99-6761-4E51BA139A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32325" y="4671752"/>
              <a:ext cx="228600" cy="2286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637B0B-B9F7-C45A-A2CD-E4236903CA44}"/>
                </a:ext>
              </a:extLst>
            </p:cNvPr>
            <p:cNvSpPr txBox="1"/>
            <p:nvPr userDrawn="1"/>
          </p:nvSpPr>
          <p:spPr>
            <a:xfrm>
              <a:off x="763256" y="4610126"/>
              <a:ext cx="135189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stability</a:t>
              </a:r>
              <a:r>
                <a:rPr lang="en-US" sz="14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DDEE55D-85C5-F1E0-82C9-656E14C98A45}"/>
              </a:ext>
            </a:extLst>
          </p:cNvPr>
          <p:cNvGrpSpPr/>
          <p:nvPr userDrawn="1"/>
        </p:nvGrpSpPr>
        <p:grpSpPr>
          <a:xfrm>
            <a:off x="632049" y="5073962"/>
            <a:ext cx="1728876" cy="276999"/>
            <a:chOff x="632049" y="5033912"/>
            <a:chExt cx="1728876" cy="276999"/>
          </a:xfrm>
        </p:grpSpPr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638CBB33-3CAC-D4D4-95F0-E601E9651F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2325" y="5075030"/>
              <a:ext cx="228600" cy="2286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EBE0748-E831-C177-8482-1AD9D7C8020A}"/>
                </a:ext>
              </a:extLst>
            </p:cNvPr>
            <p:cNvSpPr txBox="1"/>
            <p:nvPr userDrawn="1"/>
          </p:nvSpPr>
          <p:spPr>
            <a:xfrm>
              <a:off x="632049" y="5033912"/>
              <a:ext cx="14831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management risk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F96D4F-7882-8E1E-059F-CF281133C60A}"/>
              </a:ext>
            </a:extLst>
          </p:cNvPr>
          <p:cNvGrpSpPr/>
          <p:nvPr userDrawn="1"/>
        </p:nvGrpSpPr>
        <p:grpSpPr>
          <a:xfrm>
            <a:off x="708077" y="5488955"/>
            <a:ext cx="1652848" cy="276999"/>
            <a:chOff x="708077" y="5488955"/>
            <a:chExt cx="1652848" cy="276999"/>
          </a:xfrm>
        </p:grpSpPr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1A99E526-2AFE-852A-F382-C92035CEFB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32325" y="5517723"/>
              <a:ext cx="228600" cy="2286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638D2F-CAB2-BA06-872A-ED7C6CD060EB}"/>
                </a:ext>
              </a:extLst>
            </p:cNvPr>
            <p:cNvSpPr txBox="1"/>
            <p:nvPr userDrawn="1"/>
          </p:nvSpPr>
          <p:spPr>
            <a:xfrm>
              <a:off x="708077" y="5488955"/>
              <a:ext cx="14070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activity risk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A66A356-888B-5B88-7541-A81781B37E16}"/>
              </a:ext>
            </a:extLst>
          </p:cNvPr>
          <p:cNvSpPr txBox="1"/>
          <p:nvPr userDrawn="1"/>
        </p:nvSpPr>
        <p:spPr>
          <a:xfrm>
            <a:off x="1972649" y="2655839"/>
            <a:ext cx="1152452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200" b="1" i="0" dirty="0">
                <a:solidFill>
                  <a:srgbClr val="C1C7CF"/>
                </a:solidFill>
              </a:rPr>
              <a:t>Risk categories</a:t>
            </a:r>
          </a:p>
        </p:txBody>
      </p:sp>
    </p:spTree>
    <p:extLst>
      <p:ext uri="{BB962C8B-B14F-4D97-AF65-F5344CB8AC3E}">
        <p14:creationId xmlns:p14="http://schemas.microsoft.com/office/powerpoint/2010/main" val="78485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F7AAF3-E03F-F445-84B7-DEC6FD5CC0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8F36FC-ED84-CE49-90C1-FB88EDBAE7F2}"/>
              </a:ext>
            </a:extLst>
          </p:cNvPr>
          <p:cNvSpPr/>
          <p:nvPr userDrawn="1"/>
        </p:nvSpPr>
        <p:spPr>
          <a:xfrm>
            <a:off x="1526401" y="0"/>
            <a:ext cx="10665600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smtClean="0"/>
              <a:pPr/>
              <a:t>‹#›</a:t>
            </a:fld>
            <a:endParaRPr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A2DC225-29A5-1C4E-85B1-B1B58619F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7A1B97-F536-DA40-9B5F-C768D92CAC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1366268"/>
            <a:ext cx="10665667" cy="4952085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2BECD"/>
              </a:buClr>
              <a:buFont typeface="+mj-lt"/>
              <a:buAutoNum type="arabicPeriod"/>
              <a:defRPr lang="en-US" sz="1600" b="0" dirty="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>
                <a:solidFill>
                  <a:schemeClr val="bg1"/>
                </a:solidFill>
              </a:defRPr>
            </a:lvl6pPr>
            <a:lvl7pPr>
              <a:defRPr sz="1600">
                <a:solidFill>
                  <a:schemeClr val="bg1"/>
                </a:solidFill>
              </a:defRPr>
            </a:lvl7pPr>
            <a:lvl8pPr>
              <a:defRPr sz="1600">
                <a:solidFill>
                  <a:schemeClr val="bg1"/>
                </a:solidFill>
              </a:defRPr>
            </a:lvl8pPr>
          </a:lstStyle>
          <a:p>
            <a:pPr marL="342900" indent="-342900">
              <a:lnSpc>
                <a:spcPct val="114000"/>
              </a:lnSpc>
              <a:buClr>
                <a:srgbClr val="9FABB6"/>
              </a:buClr>
              <a:buFont typeface="+mj-lt"/>
              <a:buAutoNum type="arabicPeriod"/>
            </a:pPr>
            <a:r>
              <a:rPr lang="en-US" dirty="0"/>
              <a:t>Insert sections (make bold to highlight sections)</a:t>
            </a:r>
          </a:p>
        </p:txBody>
      </p:sp>
    </p:spTree>
    <p:extLst>
      <p:ext uri="{BB962C8B-B14F-4D97-AF65-F5344CB8AC3E}">
        <p14:creationId xmlns:p14="http://schemas.microsoft.com/office/powerpoint/2010/main" val="3569207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46037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0DD217-089D-C949-BCCE-0C2D8196F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6E028-6F75-5A40-AE18-EB44D4BC81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249903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62445-A202-3741-926B-06A74F654895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723CB0-4ECE-354C-B92C-5CCAC7B1422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7348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576B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62C32F-BF79-8E4D-80C7-A236088BE3DC}"/>
              </a:ext>
            </a:extLst>
          </p:cNvPr>
          <p:cNvSpPr/>
          <p:nvPr userDrawn="1"/>
        </p:nvSpPr>
        <p:spPr>
          <a:xfrm>
            <a:off x="-230588" y="385969"/>
            <a:ext cx="12730038" cy="7310231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rgbClr val="FFFFFF">
                  <a:alpha val="15000"/>
                </a:srgbClr>
              </a:gs>
              <a:gs pos="0">
                <a:schemeClr val="bg1">
                  <a:alpha val="5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B5964A-85C4-E845-8FF0-BCE54011F8F7}"/>
              </a:ext>
            </a:extLst>
          </p:cNvPr>
          <p:cNvSpPr/>
          <p:nvPr userDrawn="1"/>
        </p:nvSpPr>
        <p:spPr>
          <a:xfrm>
            <a:off x="0" y="-4586"/>
            <a:ext cx="12192000" cy="6858000"/>
          </a:xfrm>
          <a:prstGeom prst="rect">
            <a:avLst/>
          </a:prstGeom>
          <a:gradFill>
            <a:gsLst>
              <a:gs pos="100000">
                <a:srgbClr val="576BAA">
                  <a:alpha val="45000"/>
                </a:srgbClr>
              </a:gs>
              <a:gs pos="50000">
                <a:srgbClr val="AA98C4">
                  <a:alpha val="0"/>
                </a:srgbClr>
              </a:gs>
              <a:gs pos="0">
                <a:srgbClr val="576BAA">
                  <a:alpha val="6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62445-A202-3741-926B-06A74F654895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chemeClr val="bg1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723CB0-4ECE-354C-B92C-5CCAC7B1422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0482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with graphic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570A5C-1465-F949-AFD7-E381D9043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9"/>
            <a:ext cx="12192000" cy="6868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tx2">
                  <a:alpha val="80000"/>
                </a:schemeClr>
              </a:gs>
              <a:gs pos="0">
                <a:schemeClr val="tx2">
                  <a:alpha val="74000"/>
                </a:schemeClr>
              </a:gs>
              <a:gs pos="93000">
                <a:schemeClr val="tx2">
                  <a:alpha val="25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44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FB5ABF-597D-DA40-9F8B-5743780B79A1}"/>
              </a:ext>
            </a:extLst>
          </p:cNvPr>
          <p:cNvSpPr/>
          <p:nvPr userDrawn="1"/>
        </p:nvSpPr>
        <p:spPr>
          <a:xfrm>
            <a:off x="0" y="1720892"/>
            <a:ext cx="12192000" cy="5145061"/>
          </a:xfrm>
          <a:prstGeom prst="rect">
            <a:avLst/>
          </a:prstGeom>
          <a:gradFill>
            <a:gsLst>
              <a:gs pos="46000">
                <a:schemeClr val="accent2">
                  <a:alpha val="0"/>
                </a:schemeClr>
              </a:gs>
              <a:gs pos="100000">
                <a:srgbClr val="DFC101">
                  <a:alpha val="32000"/>
                </a:srgbClr>
              </a:gs>
              <a:gs pos="82000">
                <a:schemeClr val="accent2">
                  <a:alpha val="1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12" tIns="57275" rIns="85912" bIns="57275" rtlCol="0" anchor="t"/>
          <a:lstStyle/>
          <a:p>
            <a:pPr algn="l"/>
            <a:endParaRPr lang="en-US" sz="1273" dirty="0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B229FA-CC1D-8949-846A-2C092B3B817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F1029506-2B22-D540-9093-4B18C0BD1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543FC0-FA8A-4842-8FC2-F203AF9029D4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0B6AD95-6CA1-134E-A06C-BEECADF70E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C2317AA-E47D-1A45-A701-485ECFFE29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399D4FA-CC06-BB46-A0F0-A490F2F2218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84750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reversed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401" y="0"/>
            <a:ext cx="10665600" cy="85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8801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hyperlink" Target="https://wiki.sig.eu/confluence/x/JoDbC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DFA920-C997-D084-6D6F-20383567486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77137826"/>
              </p:ext>
            </p:extLst>
          </p:nvPr>
        </p:nvGraphicFramePr>
        <p:xfrm>
          <a:off x="12294145" y="1986729"/>
          <a:ext cx="1440000" cy="23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355718378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87131648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2550956232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1391318227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266216837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609036797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687972093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474073916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1186812505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855898394"/>
                    </a:ext>
                  </a:extLst>
                </a:gridCol>
              </a:tblGrid>
              <a:tr h="288000"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36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7C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BE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6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771366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575328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36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6A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159491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70536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6A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587105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C22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C5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91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D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52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82331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818685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F7E16D"/>
                        </a:gs>
                        <a:gs pos="100000">
                          <a:srgbClr val="E0C223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rgbClr val="6AD6E5"/>
                        </a:gs>
                        <a:gs pos="0">
                          <a:srgbClr val="04ABC8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AA98C3"/>
                        </a:gs>
                        <a:gs pos="100000">
                          <a:srgbClr val="6076BA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C5CD59"/>
                        </a:gs>
                        <a:gs pos="100000">
                          <a:srgbClr val="9DA43C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EB935C"/>
                        </a:gs>
                        <a:gs pos="35000">
                          <a:srgbClr val="D65200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024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E1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C22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6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AB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98C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76B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D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4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35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5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71530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424333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4A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981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6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C96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963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488421"/>
                  </a:ext>
                </a:extLst>
              </a:tr>
            </a:tbl>
          </a:graphicData>
        </a:graphic>
      </p:graphicFrame>
      <p:sp>
        <p:nvSpPr>
          <p:cNvPr id="5" name="TextBox 4">
            <a:hlinkClick r:id="rId23"/>
            <a:extLst>
              <a:ext uri="{FF2B5EF4-FFF2-40B4-BE49-F238E27FC236}">
                <a16:creationId xmlns:a16="http://schemas.microsoft.com/office/drawing/2014/main" id="{97451D23-9484-A5AC-6DE0-B05B1E0505F7}"/>
              </a:ext>
            </a:extLst>
          </p:cNvPr>
          <p:cNvSpPr txBox="1"/>
          <p:nvPr userDrawn="1"/>
        </p:nvSpPr>
        <p:spPr>
          <a:xfrm>
            <a:off x="12260945" y="4406201"/>
            <a:ext cx="1574597" cy="4331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9B9A87"/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Master template version: </a:t>
            </a:r>
          </a:p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9B9A87"/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Regular"/>
                <a:ea typeface="+mn-ea"/>
                <a:cs typeface="+mn-cs"/>
              </a:rPr>
              <a:t>v20220729</a:t>
            </a:r>
            <a:endParaRPr lang="en-US" sz="1000" b="0" i="0" dirty="0">
              <a:solidFill>
                <a:schemeClr val="tx1">
                  <a:lumMod val="60000"/>
                  <a:lumOff val="40000"/>
                </a:schemeClr>
              </a:solidFill>
              <a:latin typeface="Calibri Regula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C6F2-3923-4241-B710-1B30D0874A09}"/>
              </a:ext>
            </a:extLst>
          </p:cNvPr>
          <p:cNvSpPr/>
          <p:nvPr userDrawn="1"/>
        </p:nvSpPr>
        <p:spPr>
          <a:xfrm>
            <a:off x="0" y="-1"/>
            <a:ext cx="12192000" cy="68659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F04000-FB3A-6842-9B07-0251B414D6E4}"/>
              </a:ext>
            </a:extLst>
          </p:cNvPr>
          <p:cNvSpPr/>
          <p:nvPr userDrawn="1"/>
        </p:nvSpPr>
        <p:spPr>
          <a:xfrm>
            <a:off x="1526401" y="0"/>
            <a:ext cx="10665600" cy="85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13F74-C0BA-034D-B21E-2C17337F1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798" y="1360359"/>
            <a:ext cx="11231962" cy="4971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DEB3B1D5-38F6-744A-845D-D4D4BFD8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800" y="277200"/>
            <a:ext cx="9810000" cy="28440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61D04E9C-E586-B24A-97EA-062E3E2A7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>
            <a:spAutoFit/>
          </a:bodyPr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68D9D8-6BDF-E84E-92C4-860CA2E281CA}"/>
              </a:ext>
            </a:extLst>
          </p:cNvPr>
          <p:cNvSpPr txBox="1"/>
          <p:nvPr userDrawn="1"/>
        </p:nvSpPr>
        <p:spPr>
          <a:xfrm>
            <a:off x="-1228363" y="-303006"/>
            <a:ext cx="1228362" cy="1658286"/>
          </a:xfrm>
          <a:prstGeom prst="rect">
            <a:avLst/>
          </a:prstGeom>
          <a:gradFill>
            <a:gsLst>
              <a:gs pos="53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2400000" scaled="0"/>
          </a:gradFill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 HERE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6DECB5-D39A-5146-B4F8-F6AE03D6367F}"/>
              </a:ext>
            </a:extLst>
          </p:cNvPr>
          <p:cNvSpPr txBox="1"/>
          <p:nvPr userDrawn="1"/>
        </p:nvSpPr>
        <p:spPr>
          <a:xfrm>
            <a:off x="-301318" y="-372507"/>
            <a:ext cx="826141" cy="369332"/>
          </a:xfrm>
          <a:prstGeom prst="rect">
            <a:avLst/>
          </a:prstGeom>
          <a:gradFill>
            <a:gsLst>
              <a:gs pos="60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30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    HERE</a:t>
            </a:r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F11C372E-FF74-1C46-AC9A-9C6FAC6B5901}"/>
              </a:ext>
            </a:extLst>
          </p:cNvPr>
          <p:cNvSpPr/>
          <p:nvPr userDrawn="1"/>
        </p:nvSpPr>
        <p:spPr>
          <a:xfrm rot="16200000">
            <a:off x="313381" y="-15883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C37BE910-150E-F547-AA99-B012E5B28DE1}"/>
              </a:ext>
            </a:extLst>
          </p:cNvPr>
          <p:cNvSpPr/>
          <p:nvPr userDrawn="1"/>
        </p:nvSpPr>
        <p:spPr>
          <a:xfrm>
            <a:off x="12191262" y="1535801"/>
            <a:ext cx="1644280" cy="360000"/>
          </a:xfrm>
          <a:custGeom>
            <a:avLst/>
            <a:gdLst>
              <a:gd name="connsiteX0" fmla="*/ 0 w 1644280"/>
              <a:gd name="connsiteY0" fmla="*/ 0 h 360000"/>
              <a:gd name="connsiteX1" fmla="*/ 1584279 w 1644280"/>
              <a:gd name="connsiteY1" fmla="*/ 0 h 360000"/>
              <a:gd name="connsiteX2" fmla="*/ 1644280 w 1644280"/>
              <a:gd name="connsiteY2" fmla="*/ 60001 h 360000"/>
              <a:gd name="connsiteX3" fmla="*/ 1644280 w 1644280"/>
              <a:gd name="connsiteY3" fmla="*/ 299999 h 360000"/>
              <a:gd name="connsiteX4" fmla="*/ 1584279 w 1644280"/>
              <a:gd name="connsiteY4" fmla="*/ 360000 h 360000"/>
              <a:gd name="connsiteX5" fmla="*/ 0 w 1644280"/>
              <a:gd name="connsiteY5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4280" h="360000">
                <a:moveTo>
                  <a:pt x="0" y="0"/>
                </a:moveTo>
                <a:lnTo>
                  <a:pt x="1584279" y="0"/>
                </a:lnTo>
                <a:cubicBezTo>
                  <a:pt x="1617417" y="0"/>
                  <a:pt x="1644280" y="26863"/>
                  <a:pt x="1644280" y="60001"/>
                </a:cubicBezTo>
                <a:lnTo>
                  <a:pt x="1644280" y="299999"/>
                </a:lnTo>
                <a:cubicBezTo>
                  <a:pt x="1644280" y="333137"/>
                  <a:pt x="1617417" y="360000"/>
                  <a:pt x="1584279" y="360000"/>
                </a:cubicBezTo>
                <a:lnTo>
                  <a:pt x="0" y="36000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85000"/>
                </a:schemeClr>
              </a:gs>
              <a:gs pos="4000">
                <a:schemeClr val="accent1">
                  <a:alpha val="70000"/>
                </a:schemeClr>
              </a:gs>
              <a:gs pos="0">
                <a:srgbClr val="17323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rtlCol="0" anchor="ctr">
            <a:noAutofit/>
          </a:bodyPr>
          <a:lstStyle/>
          <a:p>
            <a:pPr lvl="0"/>
            <a:r>
              <a:rPr lang="en-US" sz="1000" b="1" i="0" dirty="0">
                <a:solidFill>
                  <a:schemeClr val="bg1"/>
                </a:solidFill>
                <a:latin typeface="Calibri Bold"/>
              </a:rPr>
              <a:t>SIG COLOR </a:t>
            </a:r>
            <a:r>
              <a:rPr lang="en-US" sz="1000" b="0" i="0" dirty="0">
                <a:solidFill>
                  <a:schemeClr val="bg1"/>
                </a:solidFill>
                <a:latin typeface="Calibri Bold"/>
              </a:rPr>
              <a:t>PALETTE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CBF917-BBFA-154F-AE49-00C72A97DC4D}"/>
              </a:ext>
            </a:extLst>
          </p:cNvPr>
          <p:cNvSpPr txBox="1"/>
          <p:nvPr userDrawn="1"/>
        </p:nvSpPr>
        <p:spPr>
          <a:xfrm>
            <a:off x="12261348" y="3358336"/>
            <a:ext cx="1432427" cy="268253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Gradients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190199-C1C2-0549-B59C-931BCAB1B18A}"/>
              </a:ext>
            </a:extLst>
          </p:cNvPr>
          <p:cNvSpPr txBox="1"/>
          <p:nvPr userDrawn="1"/>
        </p:nvSpPr>
        <p:spPr>
          <a:xfrm>
            <a:off x="12261350" y="1990137"/>
            <a:ext cx="777584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Grey tones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A2C8420-18BB-7B4C-A8CE-24531816B381}"/>
              </a:ext>
            </a:extLst>
          </p:cNvPr>
          <p:cNvSpPr txBox="1"/>
          <p:nvPr userDrawn="1"/>
        </p:nvSpPr>
        <p:spPr>
          <a:xfrm>
            <a:off x="12255293" y="2341826"/>
            <a:ext cx="1914733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Text colors light bg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0C230F0-D526-6C4F-9E43-2F708FEF06D1}"/>
              </a:ext>
            </a:extLst>
          </p:cNvPr>
          <p:cNvSpPr txBox="1"/>
          <p:nvPr userDrawn="1"/>
        </p:nvSpPr>
        <p:spPr>
          <a:xfrm>
            <a:off x="12255293" y="2703535"/>
            <a:ext cx="1478852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Adjusted PPT colors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6F376A-0B7A-B448-B37D-0C09B74FA9CF}"/>
              </a:ext>
            </a:extLst>
          </p:cNvPr>
          <p:cNvSpPr txBox="1"/>
          <p:nvPr userDrawn="1"/>
        </p:nvSpPr>
        <p:spPr>
          <a:xfrm>
            <a:off x="12299254" y="2974539"/>
            <a:ext cx="1316722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Default SIG colors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46E0B7-64D4-2F4F-AD07-A36525F701FD}"/>
              </a:ext>
            </a:extLst>
          </p:cNvPr>
          <p:cNvSpPr txBox="1"/>
          <p:nvPr userDrawn="1"/>
        </p:nvSpPr>
        <p:spPr>
          <a:xfrm>
            <a:off x="12255294" y="4008901"/>
            <a:ext cx="1003261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 dirty="0">
                <a:solidFill>
                  <a:schemeClr val="bg1"/>
                </a:solidFill>
                <a:latin typeface="Calibri Bold"/>
              </a:rPr>
              <a:t>Signal colors</a:t>
            </a:r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95EA91EB-DF88-DC4C-8867-A6E89E2C68C6}"/>
              </a:ext>
            </a:extLst>
          </p:cNvPr>
          <p:cNvSpPr/>
          <p:nvPr userDrawn="1"/>
        </p:nvSpPr>
        <p:spPr>
          <a:xfrm>
            <a:off x="-178692" y="1203286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3730BB1-9B79-EB43-8C9B-DD4E1F8DAD52}"/>
              </a:ext>
            </a:extLst>
          </p:cNvPr>
          <p:cNvCxnSpPr>
            <a:cxnSpLocks/>
          </p:cNvCxnSpPr>
          <p:nvPr userDrawn="1"/>
        </p:nvCxnSpPr>
        <p:spPr>
          <a:xfrm>
            <a:off x="517893" y="-299831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F3CBACC-10D2-674D-8DF2-97BE380A1038}"/>
              </a:ext>
            </a:extLst>
          </p:cNvPr>
          <p:cNvCxnSpPr>
            <a:cxnSpLocks/>
          </p:cNvCxnSpPr>
          <p:nvPr userDrawn="1"/>
        </p:nvCxnSpPr>
        <p:spPr>
          <a:xfrm flipH="1">
            <a:off x="-1179871" y="1352986"/>
            <a:ext cx="116971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AB2E3C-062E-554B-991E-0F04B3480EAB}"/>
              </a:ext>
            </a:extLst>
          </p:cNvPr>
          <p:cNvSpPr txBox="1"/>
          <p:nvPr userDrawn="1"/>
        </p:nvSpPr>
        <p:spPr>
          <a:xfrm>
            <a:off x="-1228363" y="6332096"/>
            <a:ext cx="1228362" cy="533854"/>
          </a:xfrm>
          <a:prstGeom prst="rect">
            <a:avLst/>
          </a:prstGeom>
          <a:gradFill>
            <a:gsLst>
              <a:gs pos="56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8000000" scaled="0"/>
          </a:gradFill>
        </p:spPr>
        <p:txBody>
          <a:bodyPr wrap="square" rtlCol="0" anchor="t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 HERE</a:t>
            </a:r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11579231-7E59-274F-85B7-5EF4619636F1}"/>
              </a:ext>
            </a:extLst>
          </p:cNvPr>
          <p:cNvSpPr/>
          <p:nvPr userDrawn="1"/>
        </p:nvSpPr>
        <p:spPr>
          <a:xfrm flipV="1">
            <a:off x="-178692" y="640801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5E706FE-9CC7-DB4A-94D2-5B4F0983B282}"/>
              </a:ext>
            </a:extLst>
          </p:cNvPr>
          <p:cNvCxnSpPr>
            <a:cxnSpLocks/>
          </p:cNvCxnSpPr>
          <p:nvPr userDrawn="1"/>
        </p:nvCxnSpPr>
        <p:spPr>
          <a:xfrm flipH="1">
            <a:off x="-1179871" y="6336930"/>
            <a:ext cx="116971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2D8030A-24DD-F24C-B561-91D005086F32}"/>
              </a:ext>
            </a:extLst>
          </p:cNvPr>
          <p:cNvSpPr txBox="1"/>
          <p:nvPr userDrawn="1"/>
        </p:nvSpPr>
        <p:spPr>
          <a:xfrm>
            <a:off x="-301318" y="6865950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89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    HERE</a:t>
            </a:r>
          </a:p>
        </p:txBody>
      </p:sp>
      <p:sp>
        <p:nvSpPr>
          <p:cNvPr id="101" name="Triangle 100">
            <a:extLst>
              <a:ext uri="{FF2B5EF4-FFF2-40B4-BE49-F238E27FC236}">
                <a16:creationId xmlns:a16="http://schemas.microsoft.com/office/drawing/2014/main" id="{FAF50A31-8A21-194A-AACD-F93E3F7DDBA2}"/>
              </a:ext>
            </a:extLst>
          </p:cNvPr>
          <p:cNvSpPr/>
          <p:nvPr userDrawn="1"/>
        </p:nvSpPr>
        <p:spPr>
          <a:xfrm rot="16200000">
            <a:off x="313381" y="7083822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A568D93-8F76-1F47-8432-E5BA84BD883F}"/>
              </a:ext>
            </a:extLst>
          </p:cNvPr>
          <p:cNvCxnSpPr>
            <a:cxnSpLocks/>
          </p:cNvCxnSpPr>
          <p:nvPr userDrawn="1"/>
        </p:nvCxnSpPr>
        <p:spPr>
          <a:xfrm>
            <a:off x="517893" y="6887674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5E9F19-F0DD-8D49-906A-3B4B9F498BE0}"/>
              </a:ext>
            </a:extLst>
          </p:cNvPr>
          <p:cNvSpPr txBox="1"/>
          <p:nvPr userDrawn="1"/>
        </p:nvSpPr>
        <p:spPr>
          <a:xfrm>
            <a:off x="12197109" y="-7624"/>
            <a:ext cx="1256301" cy="1362904"/>
          </a:xfrm>
          <a:prstGeom prst="rect">
            <a:avLst/>
          </a:prstGeom>
          <a:gradFill>
            <a:gsLst>
              <a:gs pos="53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8400000" scaled="0"/>
          </a:gradFill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NO CONTENT HERE</a:t>
            </a:r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26D0B294-32A3-6E48-A0F8-F348E1C5475D}"/>
              </a:ext>
            </a:extLst>
          </p:cNvPr>
          <p:cNvSpPr/>
          <p:nvPr userDrawn="1"/>
        </p:nvSpPr>
        <p:spPr>
          <a:xfrm>
            <a:off x="12278571" y="1203286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5C59B47-1A1E-E048-B3C7-1674CBF00BA4}"/>
              </a:ext>
            </a:extLst>
          </p:cNvPr>
          <p:cNvCxnSpPr>
            <a:cxnSpLocks/>
          </p:cNvCxnSpPr>
          <p:nvPr userDrawn="1"/>
        </p:nvCxnSpPr>
        <p:spPr>
          <a:xfrm flipH="1">
            <a:off x="12206176" y="1352986"/>
            <a:ext cx="1141114" cy="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1C1F5FB-91A2-734D-A19C-C1FBD5BA6428}"/>
              </a:ext>
            </a:extLst>
          </p:cNvPr>
          <p:cNvSpPr txBox="1"/>
          <p:nvPr userDrawn="1"/>
        </p:nvSpPr>
        <p:spPr>
          <a:xfrm>
            <a:off x="12197109" y="6332096"/>
            <a:ext cx="1256301" cy="533854"/>
          </a:xfrm>
          <a:prstGeom prst="rect">
            <a:avLst/>
          </a:prstGeom>
          <a:gradFill>
            <a:gsLst>
              <a:gs pos="56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4400000" scaled="0"/>
          </a:gradFill>
        </p:spPr>
        <p:txBody>
          <a:bodyPr wrap="square" rtlCol="0" anchor="t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NO CONTENT HERE</a:t>
            </a:r>
          </a:p>
        </p:txBody>
      </p:sp>
      <p:sp>
        <p:nvSpPr>
          <p:cNvPr id="107" name="Triangle 106">
            <a:extLst>
              <a:ext uri="{FF2B5EF4-FFF2-40B4-BE49-F238E27FC236}">
                <a16:creationId xmlns:a16="http://schemas.microsoft.com/office/drawing/2014/main" id="{DE0C5951-F714-9C44-8682-C724B5FE1100}"/>
              </a:ext>
            </a:extLst>
          </p:cNvPr>
          <p:cNvSpPr/>
          <p:nvPr userDrawn="1"/>
        </p:nvSpPr>
        <p:spPr>
          <a:xfrm flipV="1">
            <a:off x="12278571" y="640801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B6EB480-EA98-0A40-89A3-61F487FE4C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206176" y="6329115"/>
            <a:ext cx="1133740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6D8FDB07-3CA8-1B45-A406-77809CF8B74B}"/>
              </a:ext>
            </a:extLst>
          </p:cNvPr>
          <p:cNvSpPr txBox="1"/>
          <p:nvPr userDrawn="1"/>
        </p:nvSpPr>
        <p:spPr>
          <a:xfrm>
            <a:off x="11753369" y="-369332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84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HERE</a:t>
            </a:r>
          </a:p>
        </p:txBody>
      </p:sp>
      <p:sp>
        <p:nvSpPr>
          <p:cNvPr id="110" name="Triangle 109">
            <a:extLst>
              <a:ext uri="{FF2B5EF4-FFF2-40B4-BE49-F238E27FC236}">
                <a16:creationId xmlns:a16="http://schemas.microsoft.com/office/drawing/2014/main" id="{3B56AC1A-0522-8447-B54E-A3B921BE61CA}"/>
              </a:ext>
            </a:extLst>
          </p:cNvPr>
          <p:cNvSpPr/>
          <p:nvPr userDrawn="1"/>
        </p:nvSpPr>
        <p:spPr>
          <a:xfrm rot="5400000" flipH="1">
            <a:off x="11831127" y="-158835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97B4272-1DA3-CD44-8357-76391CEA3A5F}"/>
              </a:ext>
            </a:extLst>
          </p:cNvPr>
          <p:cNvCxnSpPr>
            <a:cxnSpLocks/>
          </p:cNvCxnSpPr>
          <p:nvPr userDrawn="1"/>
        </p:nvCxnSpPr>
        <p:spPr>
          <a:xfrm>
            <a:off x="11748091" y="-303006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38127C6C-4883-104A-B1C6-B43ADDFA08D8}"/>
              </a:ext>
            </a:extLst>
          </p:cNvPr>
          <p:cNvSpPr txBox="1"/>
          <p:nvPr userDrawn="1"/>
        </p:nvSpPr>
        <p:spPr>
          <a:xfrm>
            <a:off x="11753369" y="6873324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32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HERE</a:t>
            </a:r>
          </a:p>
        </p:txBody>
      </p:sp>
      <p:sp>
        <p:nvSpPr>
          <p:cNvPr id="113" name="Triangle 112">
            <a:extLst>
              <a:ext uri="{FF2B5EF4-FFF2-40B4-BE49-F238E27FC236}">
                <a16:creationId xmlns:a16="http://schemas.microsoft.com/office/drawing/2014/main" id="{5E23F091-2253-9A46-A773-B6E33A4E19DA}"/>
              </a:ext>
            </a:extLst>
          </p:cNvPr>
          <p:cNvSpPr/>
          <p:nvPr userDrawn="1"/>
        </p:nvSpPr>
        <p:spPr>
          <a:xfrm rot="5400000" flipH="1">
            <a:off x="11831127" y="7083821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D939B88-4AB8-874C-A524-9CF7AB4C7AE2}"/>
              </a:ext>
            </a:extLst>
          </p:cNvPr>
          <p:cNvCxnSpPr>
            <a:cxnSpLocks/>
          </p:cNvCxnSpPr>
          <p:nvPr userDrawn="1"/>
        </p:nvCxnSpPr>
        <p:spPr>
          <a:xfrm>
            <a:off x="11748091" y="6874974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6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62" r:id="rId2"/>
    <p:sldLayoutId id="2147483673" r:id="rId3"/>
    <p:sldLayoutId id="2147483713" r:id="rId4"/>
    <p:sldLayoutId id="2147483714" r:id="rId5"/>
    <p:sldLayoutId id="2147483668" r:id="rId6"/>
    <p:sldLayoutId id="2147483720" r:id="rId7"/>
    <p:sldLayoutId id="2147483719" r:id="rId8"/>
    <p:sldLayoutId id="2147483661" r:id="rId9"/>
    <p:sldLayoutId id="2147483664" r:id="rId10"/>
    <p:sldLayoutId id="2147483692" r:id="rId11"/>
    <p:sldLayoutId id="2147483693" r:id="rId12"/>
    <p:sldLayoutId id="2147483690" r:id="rId13"/>
    <p:sldLayoutId id="2147483691" r:id="rId14"/>
    <p:sldLayoutId id="2147483697" r:id="rId15"/>
    <p:sldLayoutId id="2147483715" r:id="rId16"/>
    <p:sldLayoutId id="2147483717" r:id="rId17"/>
    <p:sldLayoutId id="2147483704" r:id="rId18"/>
    <p:sldLayoutId id="2147483724" r:id="rId19"/>
    <p:sldLayoutId id="2147483726" r:id="rId20"/>
    <p:sldLayoutId id="2147483727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000" b="1" kern="1200" spc="-10" smtClean="0">
          <a:solidFill>
            <a:schemeClr val="tx2"/>
          </a:solidFill>
          <a:latin typeface="+mn-lt"/>
          <a:ea typeface="+mn-ea"/>
          <a:cs typeface="+mn-cs"/>
        </a:defRPr>
      </a:lvl1pPr>
    </p:titleStyle>
    <p:bodyStyle>
      <a:lvl1pPr marL="0" indent="-2646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defRPr lang="en-US" sz="1600" kern="1200" smtClean="0">
          <a:solidFill>
            <a:schemeClr val="tx2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2pPr>
      <a:lvl3pPr marL="792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3pPr>
      <a:lvl4pPr marL="1044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4pPr>
      <a:lvl5pPr marL="1296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51" userDrawn="1">
          <p15:clr>
            <a:srgbClr val="F26B43"/>
          </p15:clr>
        </p15:guide>
        <p15:guide id="2" pos="3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emf"/><Relationship Id="rId5" Type="http://schemas.openxmlformats.org/officeDocument/2006/relationships/chart" Target="../charts/chart3.xml"/><Relationship Id="rId4" Type="http://schemas.openxmlformats.org/officeDocument/2006/relationships/image" Target="../media/image3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10" Type="http://schemas.openxmlformats.org/officeDocument/2006/relationships/image" Target="../media/image4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image" Target="../media/image55.emf"/><Relationship Id="rId18" Type="http://schemas.openxmlformats.org/officeDocument/2006/relationships/image" Target="../media/image58.emf"/><Relationship Id="rId3" Type="http://schemas.openxmlformats.org/officeDocument/2006/relationships/image" Target="../media/image41.emf"/><Relationship Id="rId7" Type="http://schemas.openxmlformats.org/officeDocument/2006/relationships/image" Target="../media/image35.emf"/><Relationship Id="rId12" Type="http://schemas.openxmlformats.org/officeDocument/2006/relationships/image" Target="../media/image54.emf"/><Relationship Id="rId17" Type="http://schemas.openxmlformats.org/officeDocument/2006/relationships/image" Target="../media/image43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emf"/><Relationship Id="rId11" Type="http://schemas.openxmlformats.org/officeDocument/2006/relationships/image" Target="../media/image53.emf"/><Relationship Id="rId5" Type="http://schemas.openxmlformats.org/officeDocument/2006/relationships/image" Target="../media/image48.emf"/><Relationship Id="rId15" Type="http://schemas.openxmlformats.org/officeDocument/2006/relationships/image" Target="../media/image56.emf"/><Relationship Id="rId10" Type="http://schemas.openxmlformats.org/officeDocument/2006/relationships/image" Target="../media/image52.emf"/><Relationship Id="rId4" Type="http://schemas.openxmlformats.org/officeDocument/2006/relationships/image" Target="../media/image49.emf"/><Relationship Id="rId9" Type="http://schemas.openxmlformats.org/officeDocument/2006/relationships/image" Target="../media/image51.emf"/><Relationship Id="rId14" Type="http://schemas.openxmlformats.org/officeDocument/2006/relationships/image" Target="../media/image40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9.emf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emf"/><Relationship Id="rId5" Type="http://schemas.openxmlformats.org/officeDocument/2006/relationships/image" Target="../media/image47.emf"/><Relationship Id="rId4" Type="http://schemas.openxmlformats.org/officeDocument/2006/relationships/image" Target="../media/image60.emf"/><Relationship Id="rId9" Type="http://schemas.openxmlformats.org/officeDocument/2006/relationships/image" Target="../media/image6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4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12" Type="http://schemas.openxmlformats.org/officeDocument/2006/relationships/image" Target="../media/image22.emf"/><Relationship Id="rId2" Type="http://schemas.openxmlformats.org/officeDocument/2006/relationships/image" Target="../media/image24.emf"/><Relationship Id="rId16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5" Type="http://schemas.openxmlformats.org/officeDocument/2006/relationships/image" Target="../media/image35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Relationship Id="rId14" Type="http://schemas.openxmlformats.org/officeDocument/2006/relationships/image" Target="../media/image2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C553A6-C217-8C4D-9A6D-8D0D48D4D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Software Quality Report on </a:t>
            </a:r>
            <a:r>
              <a:rPr lang="en-US" dirty="0" err="1"/>
              <a:t>SYSTEM_NAME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FE993F-25A4-CA1C-44DD-67230D2F26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FC6248-201F-1144-8C5C-E4B4C27EF42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36000" y="4119279"/>
            <a:ext cx="1450572" cy="215444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Software Improvement Group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EB27F3-0AC4-E148-A0B1-7E0851BF0D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REPORT_DATE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10CA19-199D-DB48-2F97-A61E7A0CD1A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29355" y="6536558"/>
            <a:ext cx="2391680" cy="247948"/>
          </a:xfrm>
        </p:spPr>
        <p:txBody>
          <a:bodyPr>
            <a:normAutofit fontScale="6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16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6A1C3D-3AA8-834F-A994-FA0207D36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10101"/>
            <a:ext cx="12192000" cy="53904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99F1CB-7901-D148-8851-054AF6F7AB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216756"/>
          </a:xfrm>
        </p:spPr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Maintainability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DE34061-4828-C24F-8E69-8233C2B4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SYSTEM_NAME</a:t>
            </a:r>
            <a:r>
              <a:rPr lang="en-US" dirty="0"/>
              <a:t> is a </a:t>
            </a:r>
            <a:r>
              <a:rPr lang="en-US" dirty="0" err="1"/>
              <a:t>MAINT_SIZE</a:t>
            </a:r>
            <a:r>
              <a:rPr lang="en-US" dirty="0"/>
              <a:t> system of </a:t>
            </a:r>
            <a:r>
              <a:rPr lang="en-US"/>
              <a:t>SYSTEM_PY </a:t>
            </a:r>
            <a:r>
              <a:rPr lang="en-US" dirty="0" err="1"/>
              <a:t>PY</a:t>
            </a:r>
            <a:r>
              <a:rPr lang="en-US" dirty="0"/>
              <a:t> which scores </a:t>
            </a:r>
            <a:r>
              <a:rPr lang="en-US" dirty="0" err="1"/>
              <a:t>MAINT_RATING</a:t>
            </a:r>
            <a:r>
              <a:rPr lang="en-US" dirty="0"/>
              <a:t> for maintainability </a:t>
            </a: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A22FF7-2BA3-1F40-8DD0-DE0D3F1EF364}"/>
              </a:ext>
            </a:extLst>
          </p:cNvPr>
          <p:cNvSpPr/>
          <p:nvPr/>
        </p:nvSpPr>
        <p:spPr>
          <a:xfrm>
            <a:off x="0" y="856385"/>
            <a:ext cx="12192001" cy="94061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5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B5C55A-0F65-334C-BA45-7E6C78227CA0}"/>
              </a:ext>
            </a:extLst>
          </p:cNvPr>
          <p:cNvSpPr/>
          <p:nvPr/>
        </p:nvSpPr>
        <p:spPr>
          <a:xfrm>
            <a:off x="634296" y="856385"/>
            <a:ext cx="9349048" cy="6001615"/>
          </a:xfrm>
          <a:prstGeom prst="rect">
            <a:avLst/>
          </a:prstGeom>
          <a:gradFill>
            <a:gsLst>
              <a:gs pos="38000">
                <a:schemeClr val="accent2">
                  <a:alpha val="0"/>
                </a:schemeClr>
              </a:gs>
              <a:gs pos="62000">
                <a:schemeClr val="accent1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dirty="0" err="1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E94B3-7184-6F49-9E35-6B595DC2D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2C3C6B-FDFF-1D49-A1BC-305B68E0B083}"/>
              </a:ext>
            </a:extLst>
          </p:cNvPr>
          <p:cNvSpPr txBox="1"/>
          <p:nvPr/>
        </p:nvSpPr>
        <p:spPr>
          <a:xfrm>
            <a:off x="719304" y="1798115"/>
            <a:ext cx="1040819" cy="3653501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★★★★★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6B9F2E-1FAA-6147-8D4B-123937F3FA14}"/>
              </a:ext>
            </a:extLst>
          </p:cNvPr>
          <p:cNvSpPr txBox="1"/>
          <p:nvPr/>
        </p:nvSpPr>
        <p:spPr>
          <a:xfrm rot="16200000">
            <a:off x="-74159" y="3637528"/>
            <a:ext cx="1247606" cy="273023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NL" sz="1100" b="1" dirty="0">
                <a:solidFill>
                  <a:schemeClr val="accent2"/>
                </a:solidFill>
              </a:rPr>
              <a:t>MAINTAINABILITY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CA2804-3BBC-1243-B252-3606CEE166D1}"/>
              </a:ext>
            </a:extLst>
          </p:cNvPr>
          <p:cNvSpPr txBox="1"/>
          <p:nvPr/>
        </p:nvSpPr>
        <p:spPr>
          <a:xfrm>
            <a:off x="5427385" y="5971218"/>
            <a:ext cx="2826564" cy="273023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NL" sz="1100" b="1" dirty="0">
                <a:solidFill>
                  <a:schemeClr val="accent2"/>
                </a:solidFill>
              </a:rPr>
              <a:t>SYSTEM REBUILD VOLUME</a:t>
            </a:r>
            <a:r>
              <a:rPr lang="en-NL" sz="1100" dirty="0">
                <a:solidFill>
                  <a:schemeClr val="accent2"/>
                </a:solidFill>
              </a:rPr>
              <a:t> IN PERSON YEARS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40947C-5676-1242-AEC0-87071DBECADF}"/>
              </a:ext>
            </a:extLst>
          </p:cNvPr>
          <p:cNvCxnSpPr/>
          <p:nvPr/>
        </p:nvCxnSpPr>
        <p:spPr>
          <a:xfrm flipV="1">
            <a:off x="723627" y="3154373"/>
            <a:ext cx="0" cy="1245793"/>
          </a:xfrm>
          <a:prstGeom prst="straightConnector1">
            <a:avLst/>
          </a:prstGeom>
          <a:ln w="19050">
            <a:solidFill>
              <a:srgbClr val="B3BE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24D10E-589B-A645-A73D-2DF5671E5BCE}"/>
              </a:ext>
            </a:extLst>
          </p:cNvPr>
          <p:cNvCxnSpPr/>
          <p:nvPr/>
        </p:nvCxnSpPr>
        <p:spPr>
          <a:xfrm>
            <a:off x="5427385" y="6293337"/>
            <a:ext cx="2826564" cy="0"/>
          </a:xfrm>
          <a:prstGeom prst="straightConnector1">
            <a:avLst/>
          </a:prstGeom>
          <a:ln w="19050">
            <a:solidFill>
              <a:srgbClr val="B3BE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719D613-2D86-324E-B31C-9B748075401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560" y="1842711"/>
            <a:ext cx="9781201" cy="3899777"/>
          </a:xfrm>
          <a:prstGeom prst="rect">
            <a:avLst/>
          </a:prstGeom>
        </p:spPr>
      </p:pic>
      <p:graphicFrame>
        <p:nvGraphicFramePr>
          <p:cNvPr id="25" name="CHART_1">
            <a:extLst>
              <a:ext uri="{FF2B5EF4-FFF2-40B4-BE49-F238E27FC236}">
                <a16:creationId xmlns:a16="http://schemas.microsoft.com/office/drawing/2014/main" id="{71473021-ED8B-E048-AE80-928BC05FB0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3780878"/>
              </p:ext>
            </p:extLst>
          </p:nvPr>
        </p:nvGraphicFramePr>
        <p:xfrm>
          <a:off x="1477919" y="1834937"/>
          <a:ext cx="10279108" cy="4131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4FC400F9-4DE2-8F42-8C2D-4150A26F3F2C}"/>
              </a:ext>
            </a:extLst>
          </p:cNvPr>
          <p:cNvGrpSpPr/>
          <p:nvPr/>
        </p:nvGrpSpPr>
        <p:grpSpPr>
          <a:xfrm>
            <a:off x="5245200" y="1363956"/>
            <a:ext cx="3091908" cy="388055"/>
            <a:chOff x="4652159" y="1363956"/>
            <a:chExt cx="3091908" cy="38805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5046831-DB71-A940-A48A-8B3192963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tretch>
              <a:fillRect/>
            </a:stretch>
          </p:blipFill>
          <p:spPr>
            <a:xfrm>
              <a:off x="4652159" y="1380274"/>
              <a:ext cx="355600" cy="30226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6023ED-8DC0-D241-985A-9479E28D34EC}"/>
                </a:ext>
              </a:extLst>
            </p:cNvPr>
            <p:cNvSpPr txBox="1"/>
            <p:nvPr/>
          </p:nvSpPr>
          <p:spPr>
            <a:xfrm>
              <a:off x="4987587" y="1363956"/>
              <a:ext cx="2756480" cy="388055"/>
            </a:xfrm>
            <a:prstGeom prst="rect">
              <a:avLst/>
            </a:prstGeom>
            <a:noFill/>
          </p:spPr>
          <p:txBody>
            <a:bodyPr wrap="none" lIns="90000" rtlCol="0" anchor="t">
              <a:spAutoFit/>
            </a:bodyPr>
            <a:lstStyle/>
            <a:p>
              <a:pPr algn="l">
                <a:lnSpc>
                  <a:spcPct val="113000"/>
                </a:lnSpc>
              </a:pPr>
              <a:r>
                <a:rPr lang="en-NL" b="1" dirty="0">
                  <a:solidFill>
                    <a:schemeClr val="bg1"/>
                  </a:solidFill>
                </a:rPr>
                <a:t>maintainability benchmark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66B7EB-EB40-8F4F-BFE2-14F8A482C1E9}"/>
              </a:ext>
            </a:extLst>
          </p:cNvPr>
          <p:cNvGrpSpPr/>
          <p:nvPr/>
        </p:nvGrpSpPr>
        <p:grpSpPr>
          <a:xfrm>
            <a:off x="1894777" y="5954803"/>
            <a:ext cx="1800067" cy="289438"/>
            <a:chOff x="1894777" y="5954803"/>
            <a:chExt cx="1800067" cy="28943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1D2BB0-4FB7-FD48-9491-1CC2359747A2}"/>
                </a:ext>
              </a:extLst>
            </p:cNvPr>
            <p:cNvSpPr/>
            <p:nvPr/>
          </p:nvSpPr>
          <p:spPr>
            <a:xfrm>
              <a:off x="1894777" y="6061515"/>
              <a:ext cx="79513" cy="79513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NL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D5F066-D653-7244-8E79-CAE5026508C0}"/>
                </a:ext>
              </a:extLst>
            </p:cNvPr>
            <p:cNvSpPr txBox="1"/>
            <p:nvPr/>
          </p:nvSpPr>
          <p:spPr>
            <a:xfrm>
              <a:off x="1934534" y="5954803"/>
              <a:ext cx="1760310" cy="289438"/>
            </a:xfrm>
            <a:prstGeom prst="rect">
              <a:avLst/>
            </a:prstGeom>
            <a:noFill/>
          </p:spPr>
          <p:txBody>
            <a:bodyPr wrap="none" lIns="90000" rtlCol="0" anchor="t">
              <a:spAutoFit/>
            </a:bodyPr>
            <a:lstStyle/>
            <a:p>
              <a:pPr algn="l">
                <a:lnSpc>
                  <a:spcPct val="113000"/>
                </a:lnSpc>
              </a:pPr>
              <a:r>
                <a:rPr lang="en-NL" sz="1200" dirty="0">
                  <a:solidFill>
                    <a:schemeClr val="bg1"/>
                  </a:solidFill>
                </a:rPr>
                <a:t>System in SIG benchmark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E6F0224-6430-EFA1-D313-482D221B7593}"/>
              </a:ext>
            </a:extLst>
          </p:cNvPr>
          <p:cNvSpPr txBox="1"/>
          <p:nvPr/>
        </p:nvSpPr>
        <p:spPr>
          <a:xfrm>
            <a:off x="10854411" y="-307357"/>
            <a:ext cx="1404700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GALAXY_SLIDE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317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344C9-4DF8-888C-E386-5F7CF5A90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20" name="Text Placeholder 219">
            <a:extLst>
              <a:ext uri="{FF2B5EF4-FFF2-40B4-BE49-F238E27FC236}">
                <a16:creationId xmlns:a16="http://schemas.microsoft.com/office/drawing/2014/main" id="{00A717DA-DAF2-CAA1-EA44-F96119C020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Maintainability</a:t>
            </a:r>
          </a:p>
        </p:txBody>
      </p:sp>
      <p:sp>
        <p:nvSpPr>
          <p:cNvPr id="219" name="Title 218">
            <a:extLst>
              <a:ext uri="{FF2B5EF4-FFF2-40B4-BE49-F238E27FC236}">
                <a16:creationId xmlns:a16="http://schemas.microsoft.com/office/drawing/2014/main" id="{81A0B100-9255-B9B3-FB75-7D8481E0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SYSTEM_NAME</a:t>
            </a:r>
            <a:r>
              <a:rPr lang="nl-NL" dirty="0"/>
              <a:t> scores </a:t>
            </a:r>
            <a:r>
              <a:rPr lang="nl-NL" dirty="0" err="1"/>
              <a:t>MAINT_INDICATION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maintainability</a:t>
            </a:r>
            <a:endParaRPr lang="en-NL"/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id="{FB22F9B3-4547-04E1-D239-8DDD0D9556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MAINT_DATE_DAY</a:t>
            </a:r>
            <a:endParaRPr lang="en-NL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id="{FAAA969D-31E3-621C-FDF8-31749FD317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MAINT_DATE_MONTH</a:t>
            </a:r>
            <a:endParaRPr lang="en-NL"/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id="{6875D777-0302-90E7-7B00-67C7D94486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MAINT_DATE_YEAR</a:t>
            </a:r>
            <a:endParaRPr lang="en-NL"/>
          </a:p>
        </p:txBody>
      </p:sp>
      <p:sp>
        <p:nvSpPr>
          <p:cNvPr id="221" name="Text Placeholder 220">
            <a:extLst>
              <a:ext uri="{FF2B5EF4-FFF2-40B4-BE49-F238E27FC236}">
                <a16:creationId xmlns:a16="http://schemas.microsoft.com/office/drawing/2014/main" id="{D4753102-29AF-71C5-724A-938F8A485F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2" name="Text Placeholder 221">
            <a:extLst>
              <a:ext uri="{FF2B5EF4-FFF2-40B4-BE49-F238E27FC236}">
                <a16:creationId xmlns:a16="http://schemas.microsoft.com/office/drawing/2014/main" id="{112BC55F-876B-F175-0A81-D56FEE3ACF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3" name="Text Placeholder 222">
            <a:extLst>
              <a:ext uri="{FF2B5EF4-FFF2-40B4-BE49-F238E27FC236}">
                <a16:creationId xmlns:a16="http://schemas.microsoft.com/office/drawing/2014/main" id="{06A016B0-CA85-481A-1CD2-DE64897687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id="{8918AB29-C999-2398-FB62-CD600B4855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id="{5E7F6B39-A5EF-94AB-2702-F3E64383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id="{D6184AC1-2E4A-66F7-C655-6901112147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51220" y="914509"/>
            <a:ext cx="984245" cy="257763"/>
          </a:xfrm>
        </p:spPr>
        <p:txBody>
          <a:bodyPr/>
          <a:lstStyle/>
          <a:p>
            <a:r>
              <a:rPr lang="en-GB"/>
              <a:t>Maintainability</a:t>
            </a:r>
            <a:endParaRPr lang="en-NL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0227ECC-F4D1-7273-A4F6-58B0F444DF23}"/>
              </a:ext>
            </a:extLst>
          </p:cNvPr>
          <p:cNvGrpSpPr/>
          <p:nvPr/>
        </p:nvGrpSpPr>
        <p:grpSpPr>
          <a:xfrm>
            <a:off x="5871997" y="1568465"/>
            <a:ext cx="373034" cy="430054"/>
            <a:chOff x="5730574" y="2099850"/>
            <a:chExt cx="373034" cy="43005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2A6F0A6-4311-08D2-8340-B7A7C7FB136C}"/>
                </a:ext>
              </a:extLst>
            </p:cNvPr>
            <p:cNvSpPr>
              <a:spLocks/>
            </p:cNvSpPr>
            <p:nvPr/>
          </p:nvSpPr>
          <p:spPr>
            <a:xfrm>
              <a:off x="5730574" y="2099850"/>
              <a:ext cx="373034" cy="2881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15900" dist="38100" dir="5400000" sx="91000" sy="91000" algn="t" rotWithShape="0">
                <a:srgbClr val="5C6F7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36000" rIns="72000" bIns="36000" rtlCol="0" anchor="b">
              <a:noAutofit/>
            </a:bodyPr>
            <a:lstStyle/>
            <a:p>
              <a:pPr algn="ctr"/>
              <a:r>
                <a:rPr lang="en-US" sz="1400" b="1" dirty="0" err="1"/>
                <a:t>MARKER_MAINT_RATING</a:t>
              </a:r>
              <a:endParaRPr lang="en-US" sz="1400" b="1" dirty="0"/>
            </a:p>
          </p:txBody>
        </p:sp>
        <p:sp>
          <p:nvSpPr>
            <p:cNvPr id="52" name="Pentagon 51">
              <a:extLst>
                <a:ext uri="{FF2B5EF4-FFF2-40B4-BE49-F238E27FC236}">
                  <a16:creationId xmlns:a16="http://schemas.microsoft.com/office/drawing/2014/main" id="{D6282190-CB5E-00CF-1108-FD64568BF250}"/>
                </a:ext>
              </a:extLst>
            </p:cNvPr>
            <p:cNvSpPr/>
            <p:nvPr/>
          </p:nvSpPr>
          <p:spPr>
            <a:xfrm rot="5400000">
              <a:off x="5846487" y="2410820"/>
              <a:ext cx="146814" cy="91353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>
              <a:outerShdw dist="12700" dir="5400000" sx="102000" sy="102000" algn="t" rotWithShape="0">
                <a:srgbClr val="F0F3F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36" name="Group 52">
            <a:extLst>
              <a:ext uri="{FF2B5EF4-FFF2-40B4-BE49-F238E27FC236}">
                <a16:creationId xmlns:a16="http://schemas.microsoft.com/office/drawing/2014/main" id="{CEEF6B38-33C1-7E86-53F1-3C2F6EBBC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945820"/>
              </p:ext>
            </p:extLst>
          </p:nvPr>
        </p:nvGraphicFramePr>
        <p:xfrm>
          <a:off x="7984631" y="3243717"/>
          <a:ext cx="3755424" cy="1154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10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159">
                  <a:extLst>
                    <a:ext uri="{9D8B030D-6E8A-4147-A177-3AD203B41FA5}">
                      <a16:colId xmlns:a16="http://schemas.microsoft.com/office/drawing/2014/main" val="335839943"/>
                    </a:ext>
                  </a:extLst>
                </a:gridCol>
                <a:gridCol w="567558">
                  <a:extLst>
                    <a:ext uri="{9D8B030D-6E8A-4147-A177-3AD203B41FA5}">
                      <a16:colId xmlns:a16="http://schemas.microsoft.com/office/drawing/2014/main" val="2689889332"/>
                    </a:ext>
                  </a:extLst>
                </a:gridCol>
              </a:tblGrid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</a:rPr>
                        <a:t>Volume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24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STARS_VOLUME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MAINT_RATING_VOLUME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Duplication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STARS_DUPLICATION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MAINT_RATING_DUPLICATION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</a:rPr>
                        <a:t>Unit size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24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STARS_UNIT_SIZE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MAINT_RATING_UNIT_SIZE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Unit complexity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STARS_UNIT_COMPLEXITY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MAINT_RATING_UNIT_COMPLEXITY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9936421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Unit interfacing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STARS_UNIT_INTERFACING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MAINT_RATING_UNIT_INTERFACING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257320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Module coupling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STARS_MODULE_COUPLING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MAINT_RATING_MODULE_COUPLING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3660516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independence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STARS_COMPONENT_INDEPENDENCE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MAINT_RATING_COMPONENT_INDEPENDENCE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530004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entanglement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STARS_COMPONENT_ENTANGLEMENT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MAINT_RATING_COMPONENT_ENTANGLEMENT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82071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3720861-DD0F-D566-06AC-40B24CCB06F1}"/>
              </a:ext>
            </a:extLst>
          </p:cNvPr>
          <p:cNvSpPr txBox="1"/>
          <p:nvPr/>
        </p:nvSpPr>
        <p:spPr>
          <a:xfrm>
            <a:off x="436369" y="3344081"/>
            <a:ext cx="68118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SYSTEM_NAME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MAINT_RELATIVE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market average for maintainability. </a:t>
            </a:r>
            <a:r>
              <a:rPr lang="en-US" sz="1600" dirty="0">
                <a:solidFill>
                  <a:schemeClr val="accent1"/>
                </a:solidFill>
              </a:rPr>
              <a:t>This indicates </a:t>
            </a:r>
            <a:r>
              <a:rPr lang="en-US" sz="1600" dirty="0" err="1">
                <a:solidFill>
                  <a:schemeClr val="accent1"/>
                </a:solidFill>
              </a:rPr>
              <a:t>MAINT_INDICATION</a:t>
            </a:r>
            <a:r>
              <a:rPr lang="en-US" sz="1600" dirty="0">
                <a:solidFill>
                  <a:schemeClr val="accent1"/>
                </a:solidFill>
              </a:rPr>
              <a:t> maintenance costs and time to market for functional changes. </a:t>
            </a:r>
          </a:p>
          <a:p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b="1" dirty="0">
                <a:solidFill>
                  <a:schemeClr val="accent1"/>
                </a:solidFill>
              </a:rPr>
              <a:t>Notable Metrics</a:t>
            </a:r>
          </a:p>
          <a:p>
            <a:r>
              <a:rPr lang="en-US" sz="1600" dirty="0" err="1">
                <a:solidFill>
                  <a:schemeClr val="accent1"/>
                </a:solidFill>
              </a:rPr>
              <a:t>MAINT_MULTIPLE_OBSERVATIONS</a:t>
            </a:r>
            <a:endParaRPr lang="en-US" sz="1600" dirty="0">
              <a:solidFill>
                <a:schemeClr val="accent1"/>
              </a:solidFill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56301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ebogen verbindingslijn 8">
            <a:extLst>
              <a:ext uri="{FF2B5EF4-FFF2-40B4-BE49-F238E27FC236}">
                <a16:creationId xmlns:a16="http://schemas.microsoft.com/office/drawing/2014/main" id="{A08C35B8-40F1-2B42-ABFD-AA561D126F61}"/>
              </a:ext>
            </a:extLst>
          </p:cNvPr>
          <p:cNvCxnSpPr>
            <a:cxnSpLocks/>
          </p:cNvCxnSpPr>
          <p:nvPr/>
        </p:nvCxnSpPr>
        <p:spPr>
          <a:xfrm flipV="1">
            <a:off x="735793" y="1849300"/>
            <a:ext cx="0" cy="2223936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D3CCEA-FA11-7D48-8FE9-96A6DF57448B}"/>
              </a:ext>
            </a:extLst>
          </p:cNvPr>
          <p:cNvGrpSpPr/>
          <p:nvPr/>
        </p:nvGrpSpPr>
        <p:grpSpPr>
          <a:xfrm>
            <a:off x="5827086" y="2783105"/>
            <a:ext cx="4216995" cy="3708292"/>
            <a:chOff x="8684286" y="2687690"/>
            <a:chExt cx="4216995" cy="370829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C21FBCC-654E-F54F-83FD-612F8BED7582}"/>
                </a:ext>
              </a:extLst>
            </p:cNvPr>
            <p:cNvGrpSpPr/>
            <p:nvPr/>
          </p:nvGrpSpPr>
          <p:grpSpPr>
            <a:xfrm>
              <a:off x="8684286" y="2687690"/>
              <a:ext cx="4208764" cy="3592702"/>
              <a:chOff x="9806694" y="2697524"/>
              <a:chExt cx="3528379" cy="3592702"/>
            </a:xfrm>
          </p:grpSpPr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309DCB91-2FF6-ED43-B98E-47E25AF4FAFA}"/>
                  </a:ext>
                </a:extLst>
              </p:cNvPr>
              <p:cNvSpPr/>
              <p:nvPr/>
            </p:nvSpPr>
            <p:spPr>
              <a:xfrm rot="20984022">
                <a:off x="9918603" y="2697524"/>
                <a:ext cx="3416470" cy="3307587"/>
              </a:xfrm>
              <a:prstGeom prst="arc">
                <a:avLst>
                  <a:gd name="adj1" fmla="val 5006537"/>
                  <a:gd name="adj2" fmla="val 10787601"/>
                </a:avLst>
              </a:prstGeom>
              <a:ln w="34925">
                <a:gradFill>
                  <a:gsLst>
                    <a:gs pos="2000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Arc 139">
                <a:extLst>
                  <a:ext uri="{FF2B5EF4-FFF2-40B4-BE49-F238E27FC236}">
                    <a16:creationId xmlns:a16="http://schemas.microsoft.com/office/drawing/2014/main" id="{90523740-8D0B-4643-BBB8-01568CCD5BC8}"/>
                  </a:ext>
                </a:extLst>
              </p:cNvPr>
              <p:cNvSpPr/>
              <p:nvPr/>
            </p:nvSpPr>
            <p:spPr>
              <a:xfrm>
                <a:off x="9806694" y="2982639"/>
                <a:ext cx="3416470" cy="3307587"/>
              </a:xfrm>
              <a:prstGeom prst="arc">
                <a:avLst>
                  <a:gd name="adj1" fmla="val 4500185"/>
                  <a:gd name="adj2" fmla="val 10787601"/>
                </a:avLst>
              </a:prstGeom>
              <a:ln w="44450">
                <a:gradFill>
                  <a:gsLst>
                    <a:gs pos="17000">
                      <a:srgbClr val="6076BB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Arc 141">
                <a:extLst>
                  <a:ext uri="{FF2B5EF4-FFF2-40B4-BE49-F238E27FC236}">
                    <a16:creationId xmlns:a16="http://schemas.microsoft.com/office/drawing/2014/main" id="{320CC876-3CE0-C042-8C10-8070B41A9755}"/>
                  </a:ext>
                </a:extLst>
              </p:cNvPr>
              <p:cNvSpPr/>
              <p:nvPr/>
            </p:nvSpPr>
            <p:spPr>
              <a:xfrm rot="21408245">
                <a:off x="9854071" y="3060295"/>
                <a:ext cx="3168251" cy="3067279"/>
              </a:xfrm>
              <a:prstGeom prst="arc">
                <a:avLst>
                  <a:gd name="adj1" fmla="val 4651472"/>
                  <a:gd name="adj2" fmla="val 10787601"/>
                </a:avLst>
              </a:prstGeom>
              <a:ln w="57150">
                <a:gradFill>
                  <a:gsLst>
                    <a:gs pos="0">
                      <a:srgbClr val="655EDD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Arc 140">
                <a:extLst>
                  <a:ext uri="{FF2B5EF4-FFF2-40B4-BE49-F238E27FC236}">
                    <a16:creationId xmlns:a16="http://schemas.microsoft.com/office/drawing/2014/main" id="{30F2DE32-AC64-6A41-8EC1-A257C7BADB62}"/>
                  </a:ext>
                </a:extLst>
              </p:cNvPr>
              <p:cNvSpPr/>
              <p:nvPr/>
            </p:nvSpPr>
            <p:spPr>
              <a:xfrm rot="21231613">
                <a:off x="9893362" y="3107398"/>
                <a:ext cx="2952332" cy="2858241"/>
              </a:xfrm>
              <a:prstGeom prst="arc">
                <a:avLst>
                  <a:gd name="adj1" fmla="val 3499565"/>
                  <a:gd name="adj2" fmla="val 10787601"/>
                </a:avLst>
              </a:prstGeom>
              <a:ln w="34925">
                <a:gradFill>
                  <a:gsLst>
                    <a:gs pos="11000">
                      <a:srgbClr val="6076BB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7CB614A2-7D26-BB49-B336-477C00ADF4BE}"/>
                </a:ext>
              </a:extLst>
            </p:cNvPr>
            <p:cNvGrpSpPr/>
            <p:nvPr/>
          </p:nvGrpSpPr>
          <p:grpSpPr>
            <a:xfrm>
              <a:off x="8692517" y="2763524"/>
              <a:ext cx="4208764" cy="3632458"/>
              <a:chOff x="9806694" y="2697524"/>
              <a:chExt cx="3528379" cy="3632458"/>
            </a:xfrm>
          </p:grpSpPr>
          <p:sp>
            <p:nvSpPr>
              <p:cNvPr id="150" name="Arc 149">
                <a:extLst>
                  <a:ext uri="{FF2B5EF4-FFF2-40B4-BE49-F238E27FC236}">
                    <a16:creationId xmlns:a16="http://schemas.microsoft.com/office/drawing/2014/main" id="{72CF1112-18DD-6C4C-AAE4-68928CF03242}"/>
                  </a:ext>
                </a:extLst>
              </p:cNvPr>
              <p:cNvSpPr/>
              <p:nvPr/>
            </p:nvSpPr>
            <p:spPr>
              <a:xfrm rot="20984022">
                <a:off x="9918603" y="2697524"/>
                <a:ext cx="3416470" cy="3307587"/>
              </a:xfrm>
              <a:prstGeom prst="arc">
                <a:avLst>
                  <a:gd name="adj1" fmla="val 5006537"/>
                  <a:gd name="adj2" fmla="val 10787601"/>
                </a:avLst>
              </a:prstGeom>
              <a:ln w="34925">
                <a:gradFill>
                  <a:gsLst>
                    <a:gs pos="2000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Arc 150">
                <a:extLst>
                  <a:ext uri="{FF2B5EF4-FFF2-40B4-BE49-F238E27FC236}">
                    <a16:creationId xmlns:a16="http://schemas.microsoft.com/office/drawing/2014/main" id="{593B3F9B-5EFB-F442-8473-1A3800D7D377}"/>
                  </a:ext>
                </a:extLst>
              </p:cNvPr>
              <p:cNvSpPr/>
              <p:nvPr/>
            </p:nvSpPr>
            <p:spPr>
              <a:xfrm>
                <a:off x="9806694" y="3022395"/>
                <a:ext cx="3416470" cy="3307587"/>
              </a:xfrm>
              <a:prstGeom prst="arc">
                <a:avLst>
                  <a:gd name="adj1" fmla="val 4500185"/>
                  <a:gd name="adj2" fmla="val 10787601"/>
                </a:avLst>
              </a:prstGeom>
              <a:ln w="44450">
                <a:gradFill>
                  <a:gsLst>
                    <a:gs pos="17000">
                      <a:srgbClr val="6076BB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Arc 152">
                <a:extLst>
                  <a:ext uri="{FF2B5EF4-FFF2-40B4-BE49-F238E27FC236}">
                    <a16:creationId xmlns:a16="http://schemas.microsoft.com/office/drawing/2014/main" id="{61E271F8-33CA-CB42-90F3-F9348E28B98A}"/>
                  </a:ext>
                </a:extLst>
              </p:cNvPr>
              <p:cNvSpPr/>
              <p:nvPr/>
            </p:nvSpPr>
            <p:spPr>
              <a:xfrm rot="21231613">
                <a:off x="9893362" y="3107398"/>
                <a:ext cx="2952332" cy="2858241"/>
              </a:xfrm>
              <a:prstGeom prst="arc">
                <a:avLst>
                  <a:gd name="adj1" fmla="val 3499565"/>
                  <a:gd name="adj2" fmla="val 10787601"/>
                </a:avLst>
              </a:prstGeom>
              <a:ln w="34925">
                <a:gradFill>
                  <a:gsLst>
                    <a:gs pos="11000">
                      <a:srgbClr val="6076BB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8" name="Oval 137">
            <a:extLst>
              <a:ext uri="{FF2B5EF4-FFF2-40B4-BE49-F238E27FC236}">
                <a16:creationId xmlns:a16="http://schemas.microsoft.com/office/drawing/2014/main" id="{723221C9-437A-CC47-B91D-0CD50EB10016}"/>
              </a:ext>
            </a:extLst>
          </p:cNvPr>
          <p:cNvSpPr/>
          <p:nvPr/>
        </p:nvSpPr>
        <p:spPr>
          <a:xfrm>
            <a:off x="3353857" y="2794562"/>
            <a:ext cx="5223589" cy="3313387"/>
          </a:xfrm>
          <a:prstGeom prst="ellipse">
            <a:avLst/>
          </a:prstGeom>
          <a:solidFill>
            <a:srgbClr val="17323F">
              <a:alpha val="35000"/>
            </a:srgbClr>
          </a:solidFill>
          <a:ln>
            <a:noFill/>
          </a:ln>
          <a:effectLst>
            <a:softEdge rad="800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89F231-185B-0149-A1AA-8AA21B8E2363}"/>
              </a:ext>
            </a:extLst>
          </p:cNvPr>
          <p:cNvSpPr/>
          <p:nvPr/>
        </p:nvSpPr>
        <p:spPr>
          <a:xfrm>
            <a:off x="494239" y="1443720"/>
            <a:ext cx="467554" cy="4645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C1866-1A37-EA4C-8379-6798C829F8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ARCHITECTURE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65071F-BE42-CE4B-81EC-4355E463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Explanation: The Architecture Quality model has 6 sub-characteristics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2DB828-353C-6642-9868-7A1887E21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704783-7413-2C4C-A769-9A02218FBA08}"/>
              </a:ext>
            </a:extLst>
          </p:cNvPr>
          <p:cNvSpPr txBox="1"/>
          <p:nvPr/>
        </p:nvSpPr>
        <p:spPr>
          <a:xfrm>
            <a:off x="1009320" y="1491311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Architecture quality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E02A1A-E4F1-C54C-AE85-299A2915452B}"/>
              </a:ext>
            </a:extLst>
          </p:cNvPr>
          <p:cNvSpPr txBox="1"/>
          <p:nvPr/>
        </p:nvSpPr>
        <p:spPr>
          <a:xfrm>
            <a:off x="1009320" y="1908235"/>
            <a:ext cx="1889055" cy="227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Structure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Communication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Data a</a:t>
            </a:r>
            <a:r>
              <a:rPr lang="en-US" altLang="zh-CN" sz="1600">
                <a:solidFill>
                  <a:schemeClr val="bg1"/>
                </a:solidFill>
              </a:rPr>
              <a:t>ccess</a:t>
            </a:r>
            <a:endParaRPr lang="en-US" sz="16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Technology usage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Evolution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Knowledge</a:t>
            </a:r>
            <a:endParaRPr lang="en-US" sz="20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BF5911-5B10-4543-BF9D-EA48F5F66F43}"/>
              </a:ext>
            </a:extLst>
          </p:cNvPr>
          <p:cNvGrpSpPr/>
          <p:nvPr/>
        </p:nvGrpSpPr>
        <p:grpSpPr>
          <a:xfrm>
            <a:off x="4276095" y="1953408"/>
            <a:ext cx="2999622" cy="3055851"/>
            <a:chOff x="4276095" y="1953408"/>
            <a:chExt cx="2999622" cy="3055851"/>
          </a:xfrm>
        </p:grpSpPr>
        <p:sp>
          <p:nvSpPr>
            <p:cNvPr id="70" name="Diamond 69">
              <a:extLst>
                <a:ext uri="{FF2B5EF4-FFF2-40B4-BE49-F238E27FC236}">
                  <a16:creationId xmlns:a16="http://schemas.microsoft.com/office/drawing/2014/main" id="{192DF5D5-FF01-EC45-811C-72AB381F850A}"/>
                </a:ext>
              </a:extLst>
            </p:cNvPr>
            <p:cNvSpPr/>
            <p:nvPr/>
          </p:nvSpPr>
          <p:spPr>
            <a:xfrm>
              <a:off x="4276462" y="1958041"/>
              <a:ext cx="2996276" cy="1329772"/>
            </a:xfrm>
            <a:prstGeom prst="diamond">
              <a:avLst/>
            </a:prstGeom>
            <a:gradFill>
              <a:gsLst>
                <a:gs pos="0">
                  <a:srgbClr val="E0C201"/>
                </a:gs>
                <a:gs pos="93000">
                  <a:srgbClr val="D0A6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23D31307-B135-8841-A18B-78CC85C3FA4C}"/>
                </a:ext>
              </a:extLst>
            </p:cNvPr>
            <p:cNvSpPr/>
            <p:nvPr/>
          </p:nvSpPr>
          <p:spPr>
            <a:xfrm rot="5400000" flipV="1">
              <a:off x="4358659" y="1888136"/>
              <a:ext cx="1329552" cy="1486418"/>
            </a:xfrm>
            <a:prstGeom prst="triangle">
              <a:avLst/>
            </a:prstGeom>
            <a:gradFill>
              <a:gsLst>
                <a:gs pos="100000">
                  <a:srgbClr val="806600"/>
                </a:gs>
                <a:gs pos="0">
                  <a:srgbClr val="F1DE6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EE4FB252-D745-F347-9946-E2FADD68F316}"/>
                </a:ext>
              </a:extLst>
            </p:cNvPr>
            <p:cNvSpPr/>
            <p:nvPr/>
          </p:nvSpPr>
          <p:spPr>
            <a:xfrm rot="5400000">
              <a:off x="3832349" y="3067011"/>
              <a:ext cx="2386359" cy="1498137"/>
            </a:xfrm>
            <a:prstGeom prst="parallelogram">
              <a:avLst>
                <a:gd name="adj" fmla="val 43913"/>
              </a:avLst>
            </a:prstGeom>
            <a:gradFill>
              <a:gsLst>
                <a:gs pos="0">
                  <a:srgbClr val="586B77"/>
                </a:gs>
                <a:gs pos="55000">
                  <a:srgbClr val="17323F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CE3C9F40-FF02-7D46-8F9C-52A503F559C6}"/>
                </a:ext>
              </a:extLst>
            </p:cNvPr>
            <p:cNvSpPr/>
            <p:nvPr/>
          </p:nvSpPr>
          <p:spPr>
            <a:xfrm rot="16200000" flipH="1">
              <a:off x="5330488" y="3064613"/>
              <a:ext cx="2386359" cy="1498141"/>
            </a:xfrm>
            <a:prstGeom prst="parallelogram">
              <a:avLst>
                <a:gd name="adj" fmla="val 4425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466C4DA-B108-134D-ABBD-5FEACB4BEB68}"/>
                </a:ext>
              </a:extLst>
            </p:cNvPr>
            <p:cNvCxnSpPr>
              <a:cxnSpLocks/>
            </p:cNvCxnSpPr>
            <p:nvPr/>
          </p:nvCxnSpPr>
          <p:spPr>
            <a:xfrm>
              <a:off x="5780471" y="1960280"/>
              <a:ext cx="0" cy="1328076"/>
            </a:xfrm>
            <a:prstGeom prst="line">
              <a:avLst/>
            </a:prstGeom>
            <a:ln w="12700">
              <a:gradFill>
                <a:gsLst>
                  <a:gs pos="0">
                    <a:srgbClr val="D0A600">
                      <a:alpha val="74000"/>
                    </a:srgbClr>
                  </a:gs>
                  <a:gs pos="100000">
                    <a:srgbClr val="524702">
                      <a:alpha val="95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Diamond 76">
              <a:extLst>
                <a:ext uri="{FF2B5EF4-FFF2-40B4-BE49-F238E27FC236}">
                  <a16:creationId xmlns:a16="http://schemas.microsoft.com/office/drawing/2014/main" id="{78A21B32-35FF-9146-9085-82BC78FC91DA}"/>
                </a:ext>
              </a:extLst>
            </p:cNvPr>
            <p:cNvSpPr/>
            <p:nvPr/>
          </p:nvSpPr>
          <p:spPr>
            <a:xfrm>
              <a:off x="4318857" y="1957776"/>
              <a:ext cx="2945924" cy="1330037"/>
            </a:xfrm>
            <a:prstGeom prst="diamond">
              <a:avLst/>
            </a:prstGeom>
            <a:gradFill>
              <a:gsLst>
                <a:gs pos="50000">
                  <a:srgbClr val="E0C201">
                    <a:alpha val="0"/>
                  </a:srgbClr>
                </a:gs>
                <a:gs pos="100000">
                  <a:srgbClr val="8066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0DE0652-19EB-2848-839E-FB0F49C85A31}"/>
                </a:ext>
              </a:extLst>
            </p:cNvPr>
            <p:cNvSpPr/>
            <p:nvPr/>
          </p:nvSpPr>
          <p:spPr>
            <a:xfrm>
              <a:off x="4276095" y="1953408"/>
              <a:ext cx="2993738" cy="676206"/>
            </a:xfrm>
            <a:custGeom>
              <a:avLst/>
              <a:gdLst>
                <a:gd name="connsiteX0" fmla="*/ 1120135 w 2240270"/>
                <a:gd name="connsiteY0" fmla="*/ 0 h 514231"/>
                <a:gd name="connsiteX1" fmla="*/ 2240270 w 2240270"/>
                <a:gd name="connsiteY1" fmla="*/ 505723 h 514231"/>
                <a:gd name="connsiteX2" fmla="*/ 2221427 w 2240270"/>
                <a:gd name="connsiteY2" fmla="*/ 514231 h 514231"/>
                <a:gd name="connsiteX3" fmla="*/ 1120135 w 2240270"/>
                <a:gd name="connsiteY3" fmla="*/ 17015 h 514231"/>
                <a:gd name="connsiteX4" fmla="*/ 18844 w 2240270"/>
                <a:gd name="connsiteY4" fmla="*/ 514231 h 514231"/>
                <a:gd name="connsiteX5" fmla="*/ 0 w 2240270"/>
                <a:gd name="connsiteY5" fmla="*/ 505723 h 51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0270" h="514231">
                  <a:moveTo>
                    <a:pt x="1120135" y="0"/>
                  </a:moveTo>
                  <a:lnTo>
                    <a:pt x="2240270" y="505723"/>
                  </a:lnTo>
                  <a:lnTo>
                    <a:pt x="2221427" y="514231"/>
                  </a:lnTo>
                  <a:lnTo>
                    <a:pt x="1120135" y="17015"/>
                  </a:lnTo>
                  <a:lnTo>
                    <a:pt x="18844" y="514231"/>
                  </a:lnTo>
                  <a:lnTo>
                    <a:pt x="0" y="505723"/>
                  </a:lnTo>
                  <a:close/>
                </a:path>
              </a:pathLst>
            </a:custGeom>
            <a:solidFill>
              <a:srgbClr val="D0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Parallelogram 90">
              <a:extLst>
                <a:ext uri="{FF2B5EF4-FFF2-40B4-BE49-F238E27FC236}">
                  <a16:creationId xmlns:a16="http://schemas.microsoft.com/office/drawing/2014/main" id="{81D389B2-AFC8-484B-8337-1C6BF846E8A8}"/>
                </a:ext>
              </a:extLst>
            </p:cNvPr>
            <p:cNvSpPr/>
            <p:nvPr/>
          </p:nvSpPr>
          <p:spPr>
            <a:xfrm rot="5400000">
              <a:off x="4616447" y="2279921"/>
              <a:ext cx="826537" cy="1498137"/>
            </a:xfrm>
            <a:prstGeom prst="parallelogram">
              <a:avLst>
                <a:gd name="adj" fmla="val 8146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Parallelogram 91">
              <a:extLst>
                <a:ext uri="{FF2B5EF4-FFF2-40B4-BE49-F238E27FC236}">
                  <a16:creationId xmlns:a16="http://schemas.microsoft.com/office/drawing/2014/main" id="{FE7DC5CC-10B5-7A43-A3BB-764F9F37BB16}"/>
                </a:ext>
              </a:extLst>
            </p:cNvPr>
            <p:cNvSpPr/>
            <p:nvPr/>
          </p:nvSpPr>
          <p:spPr>
            <a:xfrm rot="16200000" flipH="1">
              <a:off x="6113380" y="2284346"/>
              <a:ext cx="826537" cy="1498137"/>
            </a:xfrm>
            <a:prstGeom prst="parallelogram">
              <a:avLst>
                <a:gd name="adj" fmla="val 81461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>
              <a:extLst>
                <a:ext uri="{FF2B5EF4-FFF2-40B4-BE49-F238E27FC236}">
                  <a16:creationId xmlns:a16="http://schemas.microsoft.com/office/drawing/2014/main" id="{0ACEF289-A93D-FE4F-AA65-5D73472EE863}"/>
                </a:ext>
              </a:extLst>
            </p:cNvPr>
            <p:cNvSpPr/>
            <p:nvPr/>
          </p:nvSpPr>
          <p:spPr>
            <a:xfrm>
              <a:off x="4305985" y="1964367"/>
              <a:ext cx="2945924" cy="1330037"/>
            </a:xfrm>
            <a:prstGeom prst="diamond">
              <a:avLst/>
            </a:prstGeom>
            <a:gradFill>
              <a:gsLst>
                <a:gs pos="45000">
                  <a:srgbClr val="E0C201">
                    <a:alpha val="0"/>
                  </a:srgbClr>
                </a:gs>
                <a:gs pos="98000">
                  <a:schemeClr val="tx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A1DE9F19-95FC-FB41-AC9D-ABFFA9D10458}"/>
              </a:ext>
            </a:extLst>
          </p:cNvPr>
          <p:cNvSpPr txBox="1"/>
          <p:nvPr/>
        </p:nvSpPr>
        <p:spPr>
          <a:xfrm>
            <a:off x="4517508" y="1523459"/>
            <a:ext cx="250290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5BA09"/>
                </a:solidFill>
              </a:rPr>
              <a:t>Communication</a:t>
            </a: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9D5415A0-2354-554C-9E7B-3ED5D2B1674C}"/>
              </a:ext>
            </a:extLst>
          </p:cNvPr>
          <p:cNvSpPr/>
          <p:nvPr/>
        </p:nvSpPr>
        <p:spPr>
          <a:xfrm rot="18612433" flipH="1">
            <a:off x="5173863" y="1683354"/>
            <a:ext cx="453707" cy="899360"/>
          </a:xfrm>
          <a:prstGeom prst="arc">
            <a:avLst>
              <a:gd name="adj1" fmla="val 16424098"/>
              <a:gd name="adj2" fmla="val 3079022"/>
            </a:avLst>
          </a:prstGeom>
          <a:ln w="19050">
            <a:solidFill>
              <a:srgbClr val="80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4B0F605-B496-224F-AEF0-4BCB5B1B3CCE}"/>
              </a:ext>
            </a:extLst>
          </p:cNvPr>
          <p:cNvGrpSpPr/>
          <p:nvPr/>
        </p:nvGrpSpPr>
        <p:grpSpPr>
          <a:xfrm>
            <a:off x="7101934" y="4032238"/>
            <a:ext cx="1475970" cy="815686"/>
            <a:chOff x="7093669" y="3247400"/>
            <a:chExt cx="1475970" cy="815686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376DCBC-2A66-7644-B643-ABC02999D004}"/>
                </a:ext>
              </a:extLst>
            </p:cNvPr>
            <p:cNvSpPr txBox="1"/>
            <p:nvPr/>
          </p:nvSpPr>
          <p:spPr>
            <a:xfrm>
              <a:off x="7093669" y="3724532"/>
              <a:ext cx="1475970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6"/>
                  </a:solidFill>
                </a:rPr>
                <a:t>Evolution</a:t>
              </a: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C92EBD86-F293-4143-9B80-827048BD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2000" contrast="20000"/>
            </a:blip>
            <a:stretch>
              <a:fillRect/>
            </a:stretch>
          </p:blipFill>
          <p:spPr>
            <a:xfrm>
              <a:off x="7518707" y="3247400"/>
              <a:ext cx="526158" cy="473542"/>
            </a:xfrm>
            <a:prstGeom prst="rect">
              <a:avLst/>
            </a:prstGeom>
            <a:noFill/>
          </p:spPr>
        </p:pic>
      </p:grpSp>
      <p:sp>
        <p:nvSpPr>
          <p:cNvPr id="139" name="Content Placeholder 39">
            <a:extLst>
              <a:ext uri="{FF2B5EF4-FFF2-40B4-BE49-F238E27FC236}">
                <a16:creationId xmlns:a16="http://schemas.microsoft.com/office/drawing/2014/main" id="{6CC2C70E-66FD-0B47-9F3B-E8267EEE32ED}"/>
              </a:ext>
            </a:extLst>
          </p:cNvPr>
          <p:cNvSpPr txBox="1">
            <a:spLocks/>
          </p:cNvSpPr>
          <p:nvPr/>
        </p:nvSpPr>
        <p:spPr>
          <a:xfrm>
            <a:off x="8970781" y="1300231"/>
            <a:ext cx="2774201" cy="49597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600"/>
              </a:spcBef>
              <a:buNone/>
            </a:pPr>
            <a:r>
              <a:rPr lang="en-US" sz="1700">
                <a:solidFill>
                  <a:schemeClr val="bg1"/>
                </a:solidFill>
              </a:rPr>
              <a:t>The SIG </a:t>
            </a:r>
            <a:r>
              <a:rPr lang="en-US" sz="1700" b="1">
                <a:solidFill>
                  <a:schemeClr val="bg1"/>
                </a:solidFill>
              </a:rPr>
              <a:t>Architecture Quality </a:t>
            </a:r>
            <a:r>
              <a:rPr lang="en-US" sz="1700">
                <a:solidFill>
                  <a:schemeClr val="bg1"/>
                </a:solidFill>
              </a:rPr>
              <a:t>model</a:t>
            </a:r>
            <a:r>
              <a:rPr lang="en-US" sz="1700" b="1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provides insight into the ability for an application to evolve as business needs change. </a:t>
            </a:r>
          </a:p>
          <a:p>
            <a:pPr indent="0">
              <a:spcBef>
                <a:spcPts val="1600"/>
              </a:spcBef>
              <a:buNone/>
            </a:pPr>
            <a:r>
              <a:rPr lang="en-US" sz="1700">
                <a:solidFill>
                  <a:schemeClr val="bg1"/>
                </a:solidFill>
              </a:rPr>
              <a:t>Each of the 6 sub-characteristics represent properties of software architecture that </a:t>
            </a:r>
            <a:r>
              <a:rPr lang="en-US" sz="1700" b="1">
                <a:solidFill>
                  <a:schemeClr val="bg1"/>
                </a:solidFill>
              </a:rPr>
              <a:t>effect the velocity in which foundational changes can be made</a:t>
            </a:r>
            <a:r>
              <a:rPr lang="en-US" sz="1700">
                <a:solidFill>
                  <a:schemeClr val="bg1"/>
                </a:solidFill>
              </a:rPr>
              <a:t> to a software system.</a:t>
            </a:r>
          </a:p>
          <a:p>
            <a:pPr indent="0">
              <a:spcBef>
                <a:spcPts val="1600"/>
              </a:spcBef>
              <a:buNone/>
            </a:pPr>
            <a:endParaRPr lang="en-US">
              <a:solidFill>
                <a:schemeClr val="bg1"/>
              </a:solidFill>
              <a:latin typeface="Calibri Regular"/>
              <a:cs typeface="TheSans B6 SemiBold"/>
            </a:endParaRP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D13C79A9-130C-1348-96D1-9E3FD22BDD8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5256766" y="2257098"/>
            <a:ext cx="1055115" cy="896848"/>
          </a:xfrm>
          <a:prstGeom prst="rect">
            <a:avLst/>
          </a:prstGeom>
        </p:spPr>
      </p:pic>
      <p:sp>
        <p:nvSpPr>
          <p:cNvPr id="170" name="Diamond 169">
            <a:extLst>
              <a:ext uri="{FF2B5EF4-FFF2-40B4-BE49-F238E27FC236}">
                <a16:creationId xmlns:a16="http://schemas.microsoft.com/office/drawing/2014/main" id="{CFE30071-E547-EB46-94B9-4D276FDAC70C}"/>
              </a:ext>
            </a:extLst>
          </p:cNvPr>
          <p:cNvSpPr/>
          <p:nvPr/>
        </p:nvSpPr>
        <p:spPr>
          <a:xfrm>
            <a:off x="4307536" y="1963676"/>
            <a:ext cx="2945924" cy="1330037"/>
          </a:xfrm>
          <a:prstGeom prst="diamond">
            <a:avLst/>
          </a:prstGeom>
          <a:gradFill>
            <a:gsLst>
              <a:gs pos="45000">
                <a:srgbClr val="E0C201">
                  <a:alpha val="0"/>
                </a:srgbClr>
              </a:gs>
              <a:gs pos="98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FB759B-6760-4A48-BFD6-2FC92F7D7489}"/>
              </a:ext>
            </a:extLst>
          </p:cNvPr>
          <p:cNvGrpSpPr/>
          <p:nvPr/>
        </p:nvGrpSpPr>
        <p:grpSpPr>
          <a:xfrm>
            <a:off x="5479724" y="4573076"/>
            <a:ext cx="521577" cy="490841"/>
            <a:chOff x="5479724" y="4573076"/>
            <a:chExt cx="521577" cy="490841"/>
          </a:xfrm>
        </p:grpSpPr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F2D58075-0863-AC40-8DB9-A2318510C67E}"/>
                </a:ext>
              </a:extLst>
            </p:cNvPr>
            <p:cNvSpPr/>
            <p:nvPr/>
          </p:nvSpPr>
          <p:spPr>
            <a:xfrm rot="2700000">
              <a:off x="5548505" y="4575545"/>
              <a:ext cx="353792" cy="491354"/>
            </a:xfrm>
            <a:custGeom>
              <a:avLst/>
              <a:gdLst>
                <a:gd name="connsiteX0" fmla="*/ 0 w 353792"/>
                <a:gd name="connsiteY0" fmla="*/ 0 h 491354"/>
                <a:gd name="connsiteX1" fmla="*/ 353792 w 353792"/>
                <a:gd name="connsiteY1" fmla="*/ 353792 h 491354"/>
                <a:gd name="connsiteX2" fmla="*/ 353727 w 353792"/>
                <a:gd name="connsiteY2" fmla="*/ 353960 h 491354"/>
                <a:gd name="connsiteX3" fmla="*/ 0 w 353792"/>
                <a:gd name="connsiteY3" fmla="*/ 491354 h 49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792" h="491354">
                  <a:moveTo>
                    <a:pt x="0" y="0"/>
                  </a:moveTo>
                  <a:lnTo>
                    <a:pt x="353792" y="353792"/>
                  </a:lnTo>
                  <a:lnTo>
                    <a:pt x="353727" y="353960"/>
                  </a:lnTo>
                  <a:lnTo>
                    <a:pt x="0" y="491354"/>
                  </a:lnTo>
                  <a:close/>
                </a:path>
              </a:pathLst>
            </a:custGeom>
            <a:gradFill>
              <a:gsLst>
                <a:gs pos="27000">
                  <a:schemeClr val="accent3"/>
                </a:gs>
                <a:gs pos="8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BB45D217-9AF1-624E-96A4-5C1D6EF21963}"/>
                </a:ext>
              </a:extLst>
            </p:cNvPr>
            <p:cNvSpPr/>
            <p:nvPr/>
          </p:nvSpPr>
          <p:spPr>
            <a:xfrm rot="2700000">
              <a:off x="5577518" y="4640135"/>
              <a:ext cx="490841" cy="356724"/>
            </a:xfrm>
            <a:custGeom>
              <a:avLst/>
              <a:gdLst>
                <a:gd name="connsiteX0" fmla="*/ 0 w 490841"/>
                <a:gd name="connsiteY0" fmla="*/ 0 h 356724"/>
                <a:gd name="connsiteX1" fmla="*/ 490841 w 490841"/>
                <a:gd name="connsiteY1" fmla="*/ 0 h 356724"/>
                <a:gd name="connsiteX2" fmla="*/ 353839 w 490841"/>
                <a:gd name="connsiteY2" fmla="*/ 356724 h 356724"/>
                <a:gd name="connsiteX3" fmla="*/ 0 w 490841"/>
                <a:gd name="connsiteY3" fmla="*/ 2884 h 35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841" h="356724">
                  <a:moveTo>
                    <a:pt x="0" y="0"/>
                  </a:moveTo>
                  <a:lnTo>
                    <a:pt x="490841" y="0"/>
                  </a:lnTo>
                  <a:lnTo>
                    <a:pt x="353839" y="356724"/>
                  </a:lnTo>
                  <a:lnTo>
                    <a:pt x="0" y="288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outerShdw dist="127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</p:grpSp>
      <p:sp>
        <p:nvSpPr>
          <p:cNvPr id="112" name="Freeform 111">
            <a:extLst>
              <a:ext uri="{FF2B5EF4-FFF2-40B4-BE49-F238E27FC236}">
                <a16:creationId xmlns:a16="http://schemas.microsoft.com/office/drawing/2014/main" id="{871E0D4F-32F6-A245-96AD-34423AA38DE7}"/>
              </a:ext>
            </a:extLst>
          </p:cNvPr>
          <p:cNvSpPr/>
          <p:nvPr/>
        </p:nvSpPr>
        <p:spPr>
          <a:xfrm rot="3668732">
            <a:off x="3976819" y="4136970"/>
            <a:ext cx="726544" cy="232436"/>
          </a:xfrm>
          <a:custGeom>
            <a:avLst/>
            <a:gdLst>
              <a:gd name="connsiteX0" fmla="*/ 0 w 726544"/>
              <a:gd name="connsiteY0" fmla="*/ 0 h 232436"/>
              <a:gd name="connsiteX1" fmla="*/ 726544 w 726544"/>
              <a:gd name="connsiteY1" fmla="*/ 0 h 232436"/>
              <a:gd name="connsiteX2" fmla="*/ 421849 w 726544"/>
              <a:gd name="connsiteY2" fmla="*/ 232436 h 23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544" h="232436">
                <a:moveTo>
                  <a:pt x="0" y="0"/>
                </a:moveTo>
                <a:lnTo>
                  <a:pt x="726544" y="0"/>
                </a:lnTo>
                <a:lnTo>
                  <a:pt x="421849" y="232436"/>
                </a:lnTo>
                <a:close/>
              </a:path>
            </a:pathLst>
          </a:custGeom>
          <a:gradFill>
            <a:gsLst>
              <a:gs pos="27000">
                <a:schemeClr val="accent3"/>
              </a:gs>
              <a:gs pos="84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dist="25400" dir="20400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87116770-717F-D74D-93BD-4F0461DB1928}"/>
              </a:ext>
            </a:extLst>
          </p:cNvPr>
          <p:cNvSpPr/>
          <p:nvPr/>
        </p:nvSpPr>
        <p:spPr>
          <a:xfrm rot="17931268" flipH="1">
            <a:off x="6846321" y="4129593"/>
            <a:ext cx="726544" cy="232436"/>
          </a:xfrm>
          <a:custGeom>
            <a:avLst/>
            <a:gdLst>
              <a:gd name="connsiteX0" fmla="*/ 0 w 726544"/>
              <a:gd name="connsiteY0" fmla="*/ 0 h 232436"/>
              <a:gd name="connsiteX1" fmla="*/ 726544 w 726544"/>
              <a:gd name="connsiteY1" fmla="*/ 0 h 232436"/>
              <a:gd name="connsiteX2" fmla="*/ 421849 w 726544"/>
              <a:gd name="connsiteY2" fmla="*/ 232436 h 23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544" h="232436">
                <a:moveTo>
                  <a:pt x="0" y="0"/>
                </a:moveTo>
                <a:lnTo>
                  <a:pt x="726544" y="0"/>
                </a:lnTo>
                <a:lnTo>
                  <a:pt x="421849" y="232436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ffectLst>
            <a:outerShdw dist="254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008A873-C6DE-D14B-8157-D6EC73EEF921}"/>
              </a:ext>
            </a:extLst>
          </p:cNvPr>
          <p:cNvGrpSpPr/>
          <p:nvPr/>
        </p:nvGrpSpPr>
        <p:grpSpPr>
          <a:xfrm>
            <a:off x="2765594" y="3531125"/>
            <a:ext cx="2690746" cy="1160498"/>
            <a:chOff x="3541180" y="3842675"/>
            <a:chExt cx="2046216" cy="882517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CBA80FE-83F2-E64C-8288-8049AD696DD2}"/>
                </a:ext>
              </a:extLst>
            </p:cNvPr>
            <p:cNvSpPr/>
            <p:nvPr/>
          </p:nvSpPr>
          <p:spPr>
            <a:xfrm>
              <a:off x="4973624" y="3842675"/>
              <a:ext cx="613772" cy="53804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10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3CDE392-1604-8A43-AF5B-643D1F843DFB}"/>
                </a:ext>
              </a:extLst>
            </p:cNvPr>
            <p:cNvGrpSpPr/>
            <p:nvPr/>
          </p:nvGrpSpPr>
          <p:grpSpPr>
            <a:xfrm>
              <a:off x="3541180" y="4080211"/>
              <a:ext cx="1787893" cy="644981"/>
              <a:chOff x="3780607" y="3968780"/>
              <a:chExt cx="1787893" cy="644981"/>
            </a:xfrm>
          </p:grpSpPr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E155B3A3-80E8-A045-80FB-DD1D79EE21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0607" y="3968780"/>
                <a:ext cx="1649807" cy="644981"/>
              </a:xfrm>
              <a:prstGeom prst="straightConnector1">
                <a:avLst/>
              </a:prstGeom>
              <a:ln w="66675">
                <a:solidFill>
                  <a:schemeClr val="accent4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603D360-FAE8-9740-84E9-B4DDC89C83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86534" y="4028594"/>
                <a:ext cx="1381966" cy="540273"/>
              </a:xfrm>
              <a:prstGeom prst="straightConnector1">
                <a:avLst/>
              </a:prstGeom>
              <a:ln w="66675">
                <a:solidFill>
                  <a:schemeClr val="accent4">
                    <a:lumMod val="60000"/>
                    <a:lumOff val="4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2" name="Picture 121">
            <a:extLst>
              <a:ext uri="{FF2B5EF4-FFF2-40B4-BE49-F238E27FC236}">
                <a16:creationId xmlns:a16="http://schemas.microsoft.com/office/drawing/2014/main" id="{82FF54A1-7220-C14B-8061-9FABB267A4F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550216" y="1510148"/>
            <a:ext cx="355600" cy="3022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7EC8D43-56E1-034E-A250-4397EDE83EBD}"/>
              </a:ext>
            </a:extLst>
          </p:cNvPr>
          <p:cNvGrpSpPr/>
          <p:nvPr/>
        </p:nvGrpSpPr>
        <p:grpSpPr>
          <a:xfrm>
            <a:off x="4350597" y="4577762"/>
            <a:ext cx="1232510" cy="692918"/>
            <a:chOff x="4185540" y="4919704"/>
            <a:chExt cx="1232510" cy="69291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FAB79BE-0712-7547-9B80-5FD9459A6C45}"/>
                </a:ext>
              </a:extLst>
            </p:cNvPr>
            <p:cNvSpPr txBox="1"/>
            <p:nvPr/>
          </p:nvSpPr>
          <p:spPr>
            <a:xfrm>
              <a:off x="4185540" y="5274068"/>
              <a:ext cx="12325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Structure</a:t>
              </a: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29F9A190-350F-5841-80B1-36796EC05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100000"/>
            </a:blip>
            <a:stretch>
              <a:fillRect/>
            </a:stretch>
          </p:blipFill>
          <p:spPr>
            <a:xfrm>
              <a:off x="4563210" y="4919704"/>
              <a:ext cx="474345" cy="379476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5863CA0-A0C6-5543-903A-A8C0BB6BF7BE}"/>
              </a:ext>
            </a:extLst>
          </p:cNvPr>
          <p:cNvGrpSpPr/>
          <p:nvPr/>
        </p:nvGrpSpPr>
        <p:grpSpPr>
          <a:xfrm>
            <a:off x="2445656" y="2694379"/>
            <a:ext cx="2502903" cy="986175"/>
            <a:chOff x="2337193" y="2863886"/>
            <a:chExt cx="2502903" cy="986175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1A767FED-B9F5-F44C-8A55-10DA1303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8281" y="2863886"/>
              <a:ext cx="798107" cy="678391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4498D92-EC2E-B048-ADFD-3222C2A10BC3}"/>
                </a:ext>
              </a:extLst>
            </p:cNvPr>
            <p:cNvSpPr txBox="1"/>
            <p:nvPr/>
          </p:nvSpPr>
          <p:spPr>
            <a:xfrm>
              <a:off x="2337193" y="3511507"/>
              <a:ext cx="2502903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tx2"/>
                  </a:solidFill>
                </a:rPr>
                <a:t>Knowledge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8C2174-4C96-054C-B3CD-E6D0044C46E8}"/>
              </a:ext>
            </a:extLst>
          </p:cNvPr>
          <p:cNvGrpSpPr/>
          <p:nvPr/>
        </p:nvGrpSpPr>
        <p:grpSpPr>
          <a:xfrm>
            <a:off x="1193261" y="4498662"/>
            <a:ext cx="2502903" cy="836408"/>
            <a:chOff x="1193261" y="4498662"/>
            <a:chExt cx="2502903" cy="836408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DFEB57B-2E0E-6B47-9E0F-34F8A29766AD}"/>
                </a:ext>
              </a:extLst>
            </p:cNvPr>
            <p:cNvSpPr txBox="1"/>
            <p:nvPr/>
          </p:nvSpPr>
          <p:spPr>
            <a:xfrm>
              <a:off x="1193261" y="4996516"/>
              <a:ext cx="25029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4">
                      <a:lumMod val="75000"/>
                    </a:schemeClr>
                  </a:solidFill>
                </a:rPr>
                <a:t>Data </a:t>
              </a:r>
              <a:r>
                <a:rPr lang="en-US" altLang="zh-CN" sz="1600" b="1">
                  <a:solidFill>
                    <a:schemeClr val="accent4">
                      <a:lumMod val="75000"/>
                    </a:schemeClr>
                  </a:solidFill>
                </a:rPr>
                <a:t>access</a:t>
              </a:r>
              <a:endParaRPr lang="en-US" sz="1600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E39EA50A-936C-674C-87BD-0AD6D1CF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7000" contrast="-21000"/>
            </a:blip>
            <a:stretch>
              <a:fillRect/>
            </a:stretch>
          </p:blipFill>
          <p:spPr>
            <a:xfrm>
              <a:off x="2101350" y="4498662"/>
              <a:ext cx="632460" cy="53759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CA03B2-3BEE-734D-8343-6F44BDC9D3AD}"/>
              </a:ext>
            </a:extLst>
          </p:cNvPr>
          <p:cNvGrpSpPr/>
          <p:nvPr/>
        </p:nvGrpSpPr>
        <p:grpSpPr>
          <a:xfrm>
            <a:off x="6333115" y="3496486"/>
            <a:ext cx="827372" cy="982422"/>
            <a:chOff x="6349659" y="3496486"/>
            <a:chExt cx="827372" cy="982422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30C821C-9B42-BD40-B70A-E8DB0833F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9927" t="15965"/>
            <a:stretch>
              <a:fillRect/>
            </a:stretch>
          </p:blipFill>
          <p:spPr>
            <a:xfrm>
              <a:off x="6349659" y="3496486"/>
              <a:ext cx="411933" cy="493711"/>
            </a:xfrm>
            <a:custGeom>
              <a:avLst/>
              <a:gdLst>
                <a:gd name="connsiteX0" fmla="*/ 648706 w 648706"/>
                <a:gd name="connsiteY0" fmla="*/ 0 h 777489"/>
                <a:gd name="connsiteX1" fmla="*/ 648706 w 648706"/>
                <a:gd name="connsiteY1" fmla="*/ 777489 h 777489"/>
                <a:gd name="connsiteX2" fmla="*/ 0 w 648706"/>
                <a:gd name="connsiteY2" fmla="*/ 777489 h 777489"/>
                <a:gd name="connsiteX3" fmla="*/ 0 w 648706"/>
                <a:gd name="connsiteY3" fmla="*/ 297463 h 77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06" h="777489">
                  <a:moveTo>
                    <a:pt x="648706" y="0"/>
                  </a:moveTo>
                  <a:lnTo>
                    <a:pt x="648706" y="777489"/>
                  </a:lnTo>
                  <a:lnTo>
                    <a:pt x="0" y="777489"/>
                  </a:lnTo>
                  <a:lnTo>
                    <a:pt x="0" y="297463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9446EB8-32AB-3A42-8547-38B05FB83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98162" y="3897268"/>
              <a:ext cx="678869" cy="58164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338B998-8169-E343-B4D7-FAAA4DBCD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90000"/>
            </a:blip>
            <a:srcRect l="39927" t="15965"/>
            <a:stretch>
              <a:fillRect/>
            </a:stretch>
          </p:blipFill>
          <p:spPr>
            <a:xfrm>
              <a:off x="6657235" y="3683248"/>
              <a:ext cx="411933" cy="493711"/>
            </a:xfrm>
            <a:custGeom>
              <a:avLst/>
              <a:gdLst>
                <a:gd name="connsiteX0" fmla="*/ 648706 w 648706"/>
                <a:gd name="connsiteY0" fmla="*/ 0 h 777489"/>
                <a:gd name="connsiteX1" fmla="*/ 648706 w 648706"/>
                <a:gd name="connsiteY1" fmla="*/ 777489 h 777489"/>
                <a:gd name="connsiteX2" fmla="*/ 0 w 648706"/>
                <a:gd name="connsiteY2" fmla="*/ 777489 h 777489"/>
                <a:gd name="connsiteX3" fmla="*/ 0 w 648706"/>
                <a:gd name="connsiteY3" fmla="*/ 297463 h 77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06" h="777489">
                  <a:moveTo>
                    <a:pt x="648706" y="0"/>
                  </a:moveTo>
                  <a:lnTo>
                    <a:pt x="648706" y="777489"/>
                  </a:lnTo>
                  <a:lnTo>
                    <a:pt x="0" y="777489"/>
                  </a:lnTo>
                  <a:lnTo>
                    <a:pt x="0" y="297463"/>
                  </a:lnTo>
                  <a:close/>
                </a:path>
              </a:pathLst>
            </a:cu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B1EFEC-348C-4C49-B0BD-49E71BE62E42}"/>
              </a:ext>
            </a:extLst>
          </p:cNvPr>
          <p:cNvGrpSpPr/>
          <p:nvPr/>
        </p:nvGrpSpPr>
        <p:grpSpPr>
          <a:xfrm>
            <a:off x="5578902" y="4046082"/>
            <a:ext cx="399347" cy="316817"/>
            <a:chOff x="5578902" y="4046082"/>
            <a:chExt cx="399347" cy="316817"/>
          </a:xfrm>
        </p:grpSpPr>
        <p:sp>
          <p:nvSpPr>
            <p:cNvPr id="131" name="Parallelogram 130">
              <a:extLst>
                <a:ext uri="{FF2B5EF4-FFF2-40B4-BE49-F238E27FC236}">
                  <a16:creationId xmlns:a16="http://schemas.microsoft.com/office/drawing/2014/main" id="{659A9B9E-A9EC-6B4B-BF06-75ED59B2785E}"/>
                </a:ext>
              </a:extLst>
            </p:cNvPr>
            <p:cNvSpPr/>
            <p:nvPr/>
          </p:nvSpPr>
          <p:spPr>
            <a:xfrm rot="5400000">
              <a:off x="5519942" y="4105042"/>
              <a:ext cx="316816" cy="198895"/>
            </a:xfrm>
            <a:prstGeom prst="parallelogram">
              <a:avLst>
                <a:gd name="adj" fmla="val 43913"/>
              </a:avLst>
            </a:prstGeom>
            <a:gradFill>
              <a:gsLst>
                <a:gs pos="27000">
                  <a:schemeClr val="accent3"/>
                </a:gs>
                <a:gs pos="8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132" name="Parallelogram 131">
              <a:extLst>
                <a:ext uri="{FF2B5EF4-FFF2-40B4-BE49-F238E27FC236}">
                  <a16:creationId xmlns:a16="http://schemas.microsoft.com/office/drawing/2014/main" id="{DE755B4F-1A32-8D45-8D4A-E6B9684476D4}"/>
                </a:ext>
              </a:extLst>
            </p:cNvPr>
            <p:cNvSpPr/>
            <p:nvPr/>
          </p:nvSpPr>
          <p:spPr>
            <a:xfrm rot="16200000" flipH="1">
              <a:off x="5720394" y="4105043"/>
              <a:ext cx="316816" cy="198895"/>
            </a:xfrm>
            <a:prstGeom prst="parallelogram">
              <a:avLst>
                <a:gd name="adj" fmla="val 43913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outerShdw dist="127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ADEE83D0-BFB8-9B41-ADFD-69E8901F92C5}"/>
                </a:ext>
              </a:extLst>
            </p:cNvPr>
            <p:cNvGrpSpPr/>
            <p:nvPr/>
          </p:nvGrpSpPr>
          <p:grpSpPr>
            <a:xfrm>
              <a:off x="5622797" y="4117826"/>
              <a:ext cx="16142" cy="136236"/>
              <a:chOff x="5622797" y="3664595"/>
              <a:chExt cx="16142" cy="136236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EA880B5-6397-2D4B-AF37-C00BB3E7EE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A165D56F-BB96-414F-8DF6-3A904E8A08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85A70D07-BE92-8646-866A-896CE0410686}"/>
                </a:ext>
              </a:extLst>
            </p:cNvPr>
            <p:cNvGrpSpPr/>
            <p:nvPr/>
          </p:nvGrpSpPr>
          <p:grpSpPr>
            <a:xfrm>
              <a:off x="5923718" y="4117826"/>
              <a:ext cx="16142" cy="136236"/>
              <a:chOff x="5622797" y="3664595"/>
              <a:chExt cx="16142" cy="136236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ADF55DD-7C27-F140-850C-7F56DB3A10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4D49741A-D9E6-4F47-93D9-D6A83C7777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B100B47-F419-F947-9BF4-6CCFD49A81C0}"/>
              </a:ext>
            </a:extLst>
          </p:cNvPr>
          <p:cNvGrpSpPr/>
          <p:nvPr/>
        </p:nvGrpSpPr>
        <p:grpSpPr>
          <a:xfrm>
            <a:off x="5578900" y="3591565"/>
            <a:ext cx="399347" cy="316817"/>
            <a:chOff x="5578900" y="3591565"/>
            <a:chExt cx="399347" cy="316817"/>
          </a:xfrm>
        </p:grpSpPr>
        <p:sp>
          <p:nvSpPr>
            <p:cNvPr id="129" name="Parallelogram 128">
              <a:extLst>
                <a:ext uri="{FF2B5EF4-FFF2-40B4-BE49-F238E27FC236}">
                  <a16:creationId xmlns:a16="http://schemas.microsoft.com/office/drawing/2014/main" id="{9B026AEF-0056-AE42-8690-D4E23114F522}"/>
                </a:ext>
              </a:extLst>
            </p:cNvPr>
            <p:cNvSpPr/>
            <p:nvPr/>
          </p:nvSpPr>
          <p:spPr>
            <a:xfrm rot="5400000">
              <a:off x="5519940" y="3650525"/>
              <a:ext cx="316816" cy="198895"/>
            </a:xfrm>
            <a:prstGeom prst="parallelogram">
              <a:avLst>
                <a:gd name="adj" fmla="val 43913"/>
              </a:avLst>
            </a:prstGeom>
            <a:gradFill>
              <a:gsLst>
                <a:gs pos="27000">
                  <a:schemeClr val="accent3"/>
                </a:gs>
                <a:gs pos="8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130" name="Parallelogram 129">
              <a:extLst>
                <a:ext uri="{FF2B5EF4-FFF2-40B4-BE49-F238E27FC236}">
                  <a16:creationId xmlns:a16="http://schemas.microsoft.com/office/drawing/2014/main" id="{D71948A8-31F0-B141-97EE-B43A3574422D}"/>
                </a:ext>
              </a:extLst>
            </p:cNvPr>
            <p:cNvSpPr/>
            <p:nvPr/>
          </p:nvSpPr>
          <p:spPr>
            <a:xfrm rot="16200000" flipH="1">
              <a:off x="5720392" y="3650526"/>
              <a:ext cx="316816" cy="198895"/>
            </a:xfrm>
            <a:prstGeom prst="parallelogram">
              <a:avLst>
                <a:gd name="adj" fmla="val 43913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outerShdw dist="127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E10CDC7-FC21-DB49-AE9C-F20C214F4EA4}"/>
                </a:ext>
              </a:extLst>
            </p:cNvPr>
            <p:cNvGrpSpPr/>
            <p:nvPr/>
          </p:nvGrpSpPr>
          <p:grpSpPr>
            <a:xfrm>
              <a:off x="5622797" y="3664595"/>
              <a:ext cx="16142" cy="136236"/>
              <a:chOff x="5622797" y="3664595"/>
              <a:chExt cx="16142" cy="136236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BC54B8C-8337-E941-8F98-A76D2F9570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07491C1-8145-274C-AC48-7CDB4FB486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B9F36E5F-D30C-C04F-8FDF-8DD0A470DE2D}"/>
                </a:ext>
              </a:extLst>
            </p:cNvPr>
            <p:cNvGrpSpPr/>
            <p:nvPr/>
          </p:nvGrpSpPr>
          <p:grpSpPr>
            <a:xfrm>
              <a:off x="5923718" y="3663337"/>
              <a:ext cx="16142" cy="136236"/>
              <a:chOff x="5622797" y="3664595"/>
              <a:chExt cx="16142" cy="136236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50465A0-5F55-A04E-99DD-E5CFA8A7BC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8685AAC2-D751-3D42-8BC5-156D40AAAE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09E6E6-F871-014A-BF57-F3EEE45300EF}"/>
              </a:ext>
            </a:extLst>
          </p:cNvPr>
          <p:cNvGrpSpPr/>
          <p:nvPr/>
        </p:nvGrpSpPr>
        <p:grpSpPr>
          <a:xfrm>
            <a:off x="7078857" y="2991501"/>
            <a:ext cx="198895" cy="316816"/>
            <a:chOff x="7078857" y="2991501"/>
            <a:chExt cx="198895" cy="316816"/>
          </a:xfrm>
        </p:grpSpPr>
        <p:sp>
          <p:nvSpPr>
            <p:cNvPr id="133" name="Parallelogram 132">
              <a:extLst>
                <a:ext uri="{FF2B5EF4-FFF2-40B4-BE49-F238E27FC236}">
                  <a16:creationId xmlns:a16="http://schemas.microsoft.com/office/drawing/2014/main" id="{E0276974-C519-B345-B984-EAE8FD1E422B}"/>
                </a:ext>
              </a:extLst>
            </p:cNvPr>
            <p:cNvSpPr/>
            <p:nvPr/>
          </p:nvSpPr>
          <p:spPr>
            <a:xfrm rot="16200000" flipH="1">
              <a:off x="7019897" y="3050461"/>
              <a:ext cx="316816" cy="198895"/>
            </a:xfrm>
            <a:prstGeom prst="parallelogram">
              <a:avLst>
                <a:gd name="adj" fmla="val 43913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16988523-6FEE-9745-BC53-9437C2A80991}"/>
                </a:ext>
              </a:extLst>
            </p:cNvPr>
            <p:cNvGrpSpPr/>
            <p:nvPr/>
          </p:nvGrpSpPr>
          <p:grpSpPr>
            <a:xfrm>
              <a:off x="7123306" y="3100936"/>
              <a:ext cx="16142" cy="136236"/>
              <a:chOff x="5622797" y="3664595"/>
              <a:chExt cx="16142" cy="136236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E11CB09-34F8-E645-B1CB-4838AEAEFB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36B5C09-BBAB-9F41-848E-EA10AC2E6D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389C1-B4A0-8242-8A71-CF0BA9490D36}"/>
              </a:ext>
            </a:extLst>
          </p:cNvPr>
          <p:cNvGrpSpPr/>
          <p:nvPr/>
        </p:nvGrpSpPr>
        <p:grpSpPr>
          <a:xfrm>
            <a:off x="7078859" y="3446018"/>
            <a:ext cx="198895" cy="316816"/>
            <a:chOff x="7078859" y="3446018"/>
            <a:chExt cx="198895" cy="316816"/>
          </a:xfrm>
        </p:grpSpPr>
        <p:sp>
          <p:nvSpPr>
            <p:cNvPr id="134" name="Parallelogram 133">
              <a:extLst>
                <a:ext uri="{FF2B5EF4-FFF2-40B4-BE49-F238E27FC236}">
                  <a16:creationId xmlns:a16="http://schemas.microsoft.com/office/drawing/2014/main" id="{33648C9A-ADCA-164C-823C-3B7C1CAFCAD1}"/>
                </a:ext>
              </a:extLst>
            </p:cNvPr>
            <p:cNvSpPr/>
            <p:nvPr/>
          </p:nvSpPr>
          <p:spPr>
            <a:xfrm rot="16200000" flipH="1">
              <a:off x="7019899" y="3504978"/>
              <a:ext cx="316816" cy="198895"/>
            </a:xfrm>
            <a:prstGeom prst="parallelogram">
              <a:avLst>
                <a:gd name="adj" fmla="val 43913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C16D601F-C9AD-9340-A7F7-F2AFD89F96B2}"/>
                </a:ext>
              </a:extLst>
            </p:cNvPr>
            <p:cNvGrpSpPr/>
            <p:nvPr/>
          </p:nvGrpSpPr>
          <p:grpSpPr>
            <a:xfrm>
              <a:off x="7123306" y="3553873"/>
              <a:ext cx="16142" cy="136236"/>
              <a:chOff x="5622797" y="3664595"/>
              <a:chExt cx="16142" cy="136236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17EB508-BD2B-5D4B-A0BF-FFCAE5874C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8F60DAE-9CB9-7542-9105-C5F6AA9974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926D9E6-03B0-E34A-980C-0AD27BFB3B4F}"/>
              </a:ext>
            </a:extLst>
          </p:cNvPr>
          <p:cNvGrpSpPr/>
          <p:nvPr/>
        </p:nvGrpSpPr>
        <p:grpSpPr>
          <a:xfrm>
            <a:off x="4274359" y="3449438"/>
            <a:ext cx="198895" cy="316816"/>
            <a:chOff x="4274359" y="3449438"/>
            <a:chExt cx="198895" cy="316816"/>
          </a:xfrm>
        </p:grpSpPr>
        <p:sp>
          <p:nvSpPr>
            <p:cNvPr id="136" name="Parallelogram 135">
              <a:extLst>
                <a:ext uri="{FF2B5EF4-FFF2-40B4-BE49-F238E27FC236}">
                  <a16:creationId xmlns:a16="http://schemas.microsoft.com/office/drawing/2014/main" id="{BDDBBCCA-8D5D-E644-ACF2-1B5FED626D50}"/>
                </a:ext>
              </a:extLst>
            </p:cNvPr>
            <p:cNvSpPr/>
            <p:nvPr/>
          </p:nvSpPr>
          <p:spPr>
            <a:xfrm rot="5400000">
              <a:off x="4215399" y="3508398"/>
              <a:ext cx="316816" cy="198895"/>
            </a:xfrm>
            <a:prstGeom prst="parallelogram">
              <a:avLst>
                <a:gd name="adj" fmla="val 43913"/>
              </a:avLst>
            </a:prstGeom>
            <a:gradFill>
              <a:gsLst>
                <a:gs pos="27000">
                  <a:schemeClr val="accent3"/>
                </a:gs>
                <a:gs pos="8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4ED36BDB-D763-334C-ABA8-BA7D7CABA67C}"/>
                </a:ext>
              </a:extLst>
            </p:cNvPr>
            <p:cNvGrpSpPr/>
            <p:nvPr/>
          </p:nvGrpSpPr>
          <p:grpSpPr>
            <a:xfrm>
              <a:off x="4406911" y="3560223"/>
              <a:ext cx="16142" cy="136236"/>
              <a:chOff x="5622797" y="3664595"/>
              <a:chExt cx="16142" cy="136236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09C8FE4-D97D-8245-AC1C-BAEB7E0307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79FF8C48-5B5D-7A46-984C-F83AFF6DC3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533AB1-52C0-AA4F-9DAD-239DCED04FB2}"/>
              </a:ext>
            </a:extLst>
          </p:cNvPr>
          <p:cNvGrpSpPr/>
          <p:nvPr/>
        </p:nvGrpSpPr>
        <p:grpSpPr>
          <a:xfrm>
            <a:off x="4274357" y="2994921"/>
            <a:ext cx="198895" cy="316816"/>
            <a:chOff x="4274357" y="2994921"/>
            <a:chExt cx="198895" cy="316816"/>
          </a:xfrm>
        </p:grpSpPr>
        <p:sp>
          <p:nvSpPr>
            <p:cNvPr id="135" name="Parallelogram 134">
              <a:extLst>
                <a:ext uri="{FF2B5EF4-FFF2-40B4-BE49-F238E27FC236}">
                  <a16:creationId xmlns:a16="http://schemas.microsoft.com/office/drawing/2014/main" id="{8F8797F6-519F-624C-9D9C-86408028A7A4}"/>
                </a:ext>
              </a:extLst>
            </p:cNvPr>
            <p:cNvSpPr/>
            <p:nvPr/>
          </p:nvSpPr>
          <p:spPr>
            <a:xfrm rot="5400000">
              <a:off x="4215397" y="3053881"/>
              <a:ext cx="316816" cy="198895"/>
            </a:xfrm>
            <a:prstGeom prst="parallelogram">
              <a:avLst>
                <a:gd name="adj" fmla="val 43913"/>
              </a:avLst>
            </a:prstGeom>
            <a:gradFill>
              <a:gsLst>
                <a:gs pos="27000">
                  <a:schemeClr val="accent3"/>
                </a:gs>
                <a:gs pos="8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C50B60C-13BB-1146-9115-215ACEBDA096}"/>
                </a:ext>
              </a:extLst>
            </p:cNvPr>
            <p:cNvGrpSpPr/>
            <p:nvPr/>
          </p:nvGrpSpPr>
          <p:grpSpPr>
            <a:xfrm>
              <a:off x="4406911" y="3103913"/>
              <a:ext cx="16142" cy="136236"/>
              <a:chOff x="5622797" y="3664595"/>
              <a:chExt cx="16142" cy="136236"/>
            </a:xfrm>
          </p:grpSpPr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2BD076E-C20A-3D46-97D0-1A17EFEDE9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AA0B300C-EA50-9240-A6C2-06328BD9BA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0873EC5-66CB-7543-A863-A4BE22109784}"/>
              </a:ext>
            </a:extLst>
          </p:cNvPr>
          <p:cNvGrpSpPr/>
          <p:nvPr/>
        </p:nvGrpSpPr>
        <p:grpSpPr>
          <a:xfrm>
            <a:off x="7005252" y="5716645"/>
            <a:ext cx="2502903" cy="763568"/>
            <a:chOff x="7005252" y="5716645"/>
            <a:chExt cx="2502903" cy="763568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FDFF50A-4F43-7A45-BA3E-2D15647CE6E8}"/>
                </a:ext>
              </a:extLst>
            </p:cNvPr>
            <p:cNvSpPr txBox="1"/>
            <p:nvPr/>
          </p:nvSpPr>
          <p:spPr>
            <a:xfrm>
              <a:off x="7005252" y="6141659"/>
              <a:ext cx="25029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rgbClr val="3974B2"/>
                  </a:solidFill>
                </a:rPr>
                <a:t>Technology usage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77ED142-F13A-1342-B334-D9A1A56DC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30000" contrast="73000"/>
            </a:blip>
            <a:stretch>
              <a:fillRect/>
            </a:stretch>
          </p:blipFill>
          <p:spPr>
            <a:xfrm>
              <a:off x="7982403" y="5716645"/>
              <a:ext cx="535168" cy="454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598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5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5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 animBg="1"/>
      <p:bldP spid="112" grpId="0" animBg="1"/>
      <p:bldP spid="1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BB5992-8588-924C-9208-00893646D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745E93-37EF-F14E-B355-E860A51179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ARCHITECTURE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FC138-DC45-B04D-AEF7-E088A0F72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SIG’s</a:t>
            </a:r>
            <a:r>
              <a:rPr lang="en-US" dirty="0"/>
              <a:t> Architecture Model maps architectural characteristics to 10 system properties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C222D49-12D6-CE44-90FE-E878C180269F}"/>
              </a:ext>
            </a:extLst>
          </p:cNvPr>
          <p:cNvCxnSpPr>
            <a:cxnSpLocks/>
          </p:cNvCxnSpPr>
          <p:nvPr/>
        </p:nvCxnSpPr>
        <p:spPr>
          <a:xfrm>
            <a:off x="2151259" y="1490920"/>
            <a:ext cx="0" cy="3983954"/>
          </a:xfrm>
          <a:prstGeom prst="line">
            <a:avLst/>
          </a:prstGeom>
          <a:ln w="6350" cmpd="sng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217C01C-CC8A-C848-B73B-351234A4D3C1}"/>
              </a:ext>
            </a:extLst>
          </p:cNvPr>
          <p:cNvSpPr/>
          <p:nvPr/>
        </p:nvSpPr>
        <p:spPr>
          <a:xfrm>
            <a:off x="2668458" y="3277440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321FD82-48F5-034D-A041-39BC645801AA}"/>
              </a:ext>
            </a:extLst>
          </p:cNvPr>
          <p:cNvSpPr/>
          <p:nvPr/>
        </p:nvSpPr>
        <p:spPr>
          <a:xfrm>
            <a:off x="2668458" y="4262030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5CE8313-7D55-2746-A9B0-1F9ACCF20387}"/>
              </a:ext>
            </a:extLst>
          </p:cNvPr>
          <p:cNvSpPr/>
          <p:nvPr/>
        </p:nvSpPr>
        <p:spPr>
          <a:xfrm>
            <a:off x="3539400" y="477816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2635F7E-E51E-BB48-9496-D36C1CB5943D}"/>
              </a:ext>
            </a:extLst>
          </p:cNvPr>
          <p:cNvSpPr/>
          <p:nvPr/>
        </p:nvSpPr>
        <p:spPr>
          <a:xfrm>
            <a:off x="4601929" y="477658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1D5A3AC-306D-6445-9FA9-94A83E3594FB}"/>
              </a:ext>
            </a:extLst>
          </p:cNvPr>
          <p:cNvSpPr/>
          <p:nvPr/>
        </p:nvSpPr>
        <p:spPr>
          <a:xfrm>
            <a:off x="7285246" y="477658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C838BFB-40BF-6A4A-A185-A27FCC5F8984}"/>
              </a:ext>
            </a:extLst>
          </p:cNvPr>
          <p:cNvSpPr/>
          <p:nvPr/>
        </p:nvSpPr>
        <p:spPr>
          <a:xfrm>
            <a:off x="6473244" y="4781313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FFF4991-A72A-8E40-A0DD-D006522B5C21}"/>
              </a:ext>
            </a:extLst>
          </p:cNvPr>
          <p:cNvGrpSpPr/>
          <p:nvPr/>
        </p:nvGrpSpPr>
        <p:grpSpPr>
          <a:xfrm>
            <a:off x="2261904" y="2656505"/>
            <a:ext cx="8920729" cy="2818369"/>
            <a:chOff x="2542715" y="2650978"/>
            <a:chExt cx="8586885" cy="2818369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40D90FF-349B-C848-BB06-2110C43F3F8C}"/>
                </a:ext>
              </a:extLst>
            </p:cNvPr>
            <p:cNvSpPr/>
            <p:nvPr/>
          </p:nvSpPr>
          <p:spPr>
            <a:xfrm>
              <a:off x="2542715" y="2650978"/>
              <a:ext cx="8586885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6C86156-5AB5-6249-9FCC-ABF8192F63D2}"/>
                </a:ext>
              </a:extLst>
            </p:cNvPr>
            <p:cNvSpPr/>
            <p:nvPr/>
          </p:nvSpPr>
          <p:spPr>
            <a:xfrm>
              <a:off x="2542716" y="3163014"/>
              <a:ext cx="8586884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BE021-B955-3840-B83A-A6489C90B30F}"/>
                </a:ext>
              </a:extLst>
            </p:cNvPr>
            <p:cNvSpPr/>
            <p:nvPr/>
          </p:nvSpPr>
          <p:spPr>
            <a:xfrm>
              <a:off x="2542716" y="3653711"/>
              <a:ext cx="8586884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2AEEA1B-29B5-9041-B3ED-39526A954BD3}"/>
                </a:ext>
              </a:extLst>
            </p:cNvPr>
            <p:cNvSpPr/>
            <p:nvPr/>
          </p:nvSpPr>
          <p:spPr>
            <a:xfrm>
              <a:off x="2542716" y="4151546"/>
              <a:ext cx="8586884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26298F6-DDF3-074A-B42C-3A6DFFBAD816}"/>
                </a:ext>
              </a:extLst>
            </p:cNvPr>
            <p:cNvSpPr/>
            <p:nvPr/>
          </p:nvSpPr>
          <p:spPr>
            <a:xfrm>
              <a:off x="2542716" y="4667154"/>
              <a:ext cx="8586884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D2FE300-3D08-8B4B-A000-5034A895B952}"/>
                </a:ext>
              </a:extLst>
            </p:cNvPr>
            <p:cNvSpPr/>
            <p:nvPr/>
          </p:nvSpPr>
          <p:spPr>
            <a:xfrm>
              <a:off x="2542716" y="5141287"/>
              <a:ext cx="8586884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C2CCCA97-19D7-C845-943B-1B0C8C28921F}"/>
              </a:ext>
            </a:extLst>
          </p:cNvPr>
          <p:cNvSpPr txBox="1"/>
          <p:nvPr/>
        </p:nvSpPr>
        <p:spPr>
          <a:xfrm>
            <a:off x="528521" y="2656505"/>
            <a:ext cx="1622737" cy="332295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Calibri Regular"/>
              </a:rPr>
              <a:t>Structure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3822BE1-679E-6C4A-86DE-EF9DC3456340}"/>
              </a:ext>
            </a:extLst>
          </p:cNvPr>
          <p:cNvSpPr txBox="1"/>
          <p:nvPr/>
        </p:nvSpPr>
        <p:spPr>
          <a:xfrm>
            <a:off x="528521" y="3168540"/>
            <a:ext cx="1622737" cy="328061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Communication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27EC5B9-A222-A34D-A3BD-AD3B8FC7D451}"/>
              </a:ext>
            </a:extLst>
          </p:cNvPr>
          <p:cNvSpPr txBox="1"/>
          <p:nvPr/>
        </p:nvSpPr>
        <p:spPr>
          <a:xfrm>
            <a:off x="528521" y="3659239"/>
            <a:ext cx="1622737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Data a</a:t>
            </a:r>
            <a:r>
              <a:rPr lang="en-US" altLang="zh-CN" sz="1200" b="1" dirty="0">
                <a:solidFill>
                  <a:schemeClr val="bg1"/>
                </a:solidFill>
                <a:latin typeface="Calibri Regular"/>
              </a:rPr>
              <a:t>ccess</a:t>
            </a:r>
            <a:endParaRPr lang="en-US" sz="1200" b="1" dirty="0">
              <a:solidFill>
                <a:schemeClr val="bg1"/>
              </a:solidFill>
              <a:latin typeface="Calibri Regular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09208FF-A14E-9047-9818-12EBDB9E9E53}"/>
              </a:ext>
            </a:extLst>
          </p:cNvPr>
          <p:cNvSpPr txBox="1"/>
          <p:nvPr/>
        </p:nvSpPr>
        <p:spPr>
          <a:xfrm>
            <a:off x="528521" y="4157074"/>
            <a:ext cx="1622737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Technology usage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CA8063F-FEB1-234A-A945-DD039638A79A}"/>
              </a:ext>
            </a:extLst>
          </p:cNvPr>
          <p:cNvSpPr txBox="1"/>
          <p:nvPr/>
        </p:nvSpPr>
        <p:spPr>
          <a:xfrm>
            <a:off x="528521" y="4672681"/>
            <a:ext cx="1622737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Evolution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22DEEFE-66F9-BA4E-9941-6E4CC1AF809D}"/>
              </a:ext>
            </a:extLst>
          </p:cNvPr>
          <p:cNvCxnSpPr>
            <a:cxnSpLocks/>
          </p:cNvCxnSpPr>
          <p:nvPr/>
        </p:nvCxnSpPr>
        <p:spPr>
          <a:xfrm>
            <a:off x="528521" y="2519477"/>
            <a:ext cx="10654112" cy="0"/>
          </a:xfrm>
          <a:prstGeom prst="line">
            <a:avLst/>
          </a:prstGeom>
          <a:ln w="6350" cmpd="sng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FE2EB4BA-FA50-0143-83C4-581EE9C50BCF}"/>
              </a:ext>
            </a:extLst>
          </p:cNvPr>
          <p:cNvSpPr txBox="1"/>
          <p:nvPr/>
        </p:nvSpPr>
        <p:spPr>
          <a:xfrm>
            <a:off x="528521" y="5146814"/>
            <a:ext cx="1622737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Knowledge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19617387-5A81-DC43-B4CD-B0DC0F8C1A24}"/>
              </a:ext>
            </a:extLst>
          </p:cNvPr>
          <p:cNvPicPr>
            <a:picLocks/>
          </p:cNvPicPr>
          <p:nvPr/>
        </p:nvPicPr>
        <p:blipFill>
          <a:blip r:embed="rId3">
            <a:lum bright="100000"/>
          </a:blip>
          <a:stretch>
            <a:fillRect/>
          </a:stretch>
        </p:blipFill>
        <p:spPr>
          <a:xfrm rot="10800000">
            <a:off x="6223048" y="1491979"/>
            <a:ext cx="342000" cy="338261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69721EC-2704-DE4D-B7E1-475311AAEEF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528521" y="3656466"/>
            <a:ext cx="355600" cy="302260"/>
          </a:xfrm>
          <a:prstGeom prst="rect">
            <a:avLst/>
          </a:prstGeom>
          <a:noFill/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FC8F7A1C-94DB-7647-B86F-A4B744407D4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</a:blip>
          <a:stretch>
            <a:fillRect/>
          </a:stretch>
        </p:blipFill>
        <p:spPr>
          <a:xfrm>
            <a:off x="498743" y="4162991"/>
            <a:ext cx="355600" cy="302260"/>
          </a:xfrm>
          <a:prstGeom prst="rect">
            <a:avLst/>
          </a:prstGeom>
          <a:noFill/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0B45BE6A-7EDA-744C-B749-A2C0D29EEC3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/>
          </a:blip>
          <a:stretch>
            <a:fillRect/>
          </a:stretch>
        </p:blipFill>
        <p:spPr>
          <a:xfrm>
            <a:off x="528521" y="5147675"/>
            <a:ext cx="355600" cy="302260"/>
          </a:xfrm>
          <a:prstGeom prst="rect">
            <a:avLst/>
          </a:prstGeom>
          <a:noFill/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4AD8DF2D-273E-E644-A560-2D7FC0F4FB80}"/>
              </a:ext>
            </a:extLst>
          </p:cNvPr>
          <p:cNvSpPr txBox="1"/>
          <p:nvPr/>
        </p:nvSpPr>
        <p:spPr>
          <a:xfrm>
            <a:off x="2178902" y="1896632"/>
            <a:ext cx="108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Code</a:t>
            </a:r>
            <a:br>
              <a:rPr lang="en-US" sz="1000" dirty="0">
                <a:latin typeface="Calibri Regular"/>
              </a:rPr>
            </a:br>
            <a:r>
              <a:rPr lang="en-US" sz="1000" dirty="0">
                <a:latin typeface="Calibri Regular"/>
              </a:rPr>
              <a:t>breakdown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F341F22-5242-2D42-A603-192ADB665B89}"/>
              </a:ext>
            </a:extLst>
          </p:cNvPr>
          <p:cNvSpPr/>
          <p:nvPr/>
        </p:nvSpPr>
        <p:spPr>
          <a:xfrm>
            <a:off x="2664902" y="2763138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18F2C3F-1631-3D44-B2FB-D0FEC4F3310D}"/>
              </a:ext>
            </a:extLst>
          </p:cNvPr>
          <p:cNvSpPr/>
          <p:nvPr/>
        </p:nvSpPr>
        <p:spPr>
          <a:xfrm>
            <a:off x="2664902" y="4779002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B0D98A3-689F-6A43-AE22-EEFC9993FA44}"/>
              </a:ext>
            </a:extLst>
          </p:cNvPr>
          <p:cNvSpPr txBox="1"/>
          <p:nvPr/>
        </p:nvSpPr>
        <p:spPr>
          <a:xfrm>
            <a:off x="7505107" y="1895013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Code r</a:t>
            </a:r>
            <a:r>
              <a:rPr lang="en-US" altLang="zh-CN" sz="1000" dirty="0">
                <a:latin typeface="Calibri Regular"/>
              </a:rPr>
              <a:t>euse</a:t>
            </a:r>
            <a:endParaRPr lang="en-US" sz="1000" dirty="0">
              <a:latin typeface="Calibri Regular"/>
            </a:endParaRP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740B00E-D695-A742-BB1B-233DBACF059D}"/>
              </a:ext>
            </a:extLst>
          </p:cNvPr>
          <p:cNvSpPr/>
          <p:nvPr/>
        </p:nvSpPr>
        <p:spPr>
          <a:xfrm>
            <a:off x="7971229" y="2777121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34D53F3-F7DF-ED43-9AE5-A89233DC4D81}"/>
              </a:ext>
            </a:extLst>
          </p:cNvPr>
          <p:cNvSpPr/>
          <p:nvPr/>
        </p:nvSpPr>
        <p:spPr>
          <a:xfrm>
            <a:off x="7971229" y="3289797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F917BCF-7EE0-D14C-BDB9-8A3F80555254}"/>
              </a:ext>
            </a:extLst>
          </p:cNvPr>
          <p:cNvSpPr txBox="1"/>
          <p:nvPr/>
        </p:nvSpPr>
        <p:spPr>
          <a:xfrm>
            <a:off x="4012774" y="188507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Communication centralization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A295BBE-047F-6C40-98CC-353B5EB530B5}"/>
              </a:ext>
            </a:extLst>
          </p:cNvPr>
          <p:cNvSpPr/>
          <p:nvPr/>
        </p:nvSpPr>
        <p:spPr>
          <a:xfrm>
            <a:off x="4498774" y="3279858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10FABFA-1791-8449-AE56-B84A0BD1DFF1}"/>
              </a:ext>
            </a:extLst>
          </p:cNvPr>
          <p:cNvSpPr/>
          <p:nvPr/>
        </p:nvSpPr>
        <p:spPr>
          <a:xfrm>
            <a:off x="4498774" y="2763138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6A679DD-62F0-324D-B271-5D99CFEC331E}"/>
              </a:ext>
            </a:extLst>
          </p:cNvPr>
          <p:cNvSpPr txBox="1"/>
          <p:nvPr/>
        </p:nvSpPr>
        <p:spPr>
          <a:xfrm>
            <a:off x="5873926" y="1885074"/>
            <a:ext cx="108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Data</a:t>
            </a:r>
            <a:br>
              <a:rPr lang="en-US" sz="1000" dirty="0">
                <a:latin typeface="Calibri Regular"/>
              </a:rPr>
            </a:br>
            <a:r>
              <a:rPr lang="en-US" sz="1000" dirty="0">
                <a:latin typeface="Calibri Regular"/>
              </a:rPr>
              <a:t>coupling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AE9F6EA-F0AC-0D47-A5E4-D64D094BBAFF}"/>
              </a:ext>
            </a:extLst>
          </p:cNvPr>
          <p:cNvSpPr/>
          <p:nvPr/>
        </p:nvSpPr>
        <p:spPr>
          <a:xfrm>
            <a:off x="6340048" y="3285067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CD4A723-C933-354F-811B-DB92954686A7}"/>
              </a:ext>
            </a:extLst>
          </p:cNvPr>
          <p:cNvSpPr/>
          <p:nvPr/>
        </p:nvSpPr>
        <p:spPr>
          <a:xfrm>
            <a:off x="6340048" y="3770363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9AE748C-2305-6C4A-AB16-4FA0F734916A}"/>
              </a:ext>
            </a:extLst>
          </p:cNvPr>
          <p:cNvSpPr txBox="1"/>
          <p:nvPr/>
        </p:nvSpPr>
        <p:spPr>
          <a:xfrm>
            <a:off x="10017381" y="1893823"/>
            <a:ext cx="108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Knowledge distribution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050DCAE-347F-AF4D-92AA-1EC9F5FF2D37}"/>
              </a:ext>
            </a:extLst>
          </p:cNvPr>
          <p:cNvSpPr/>
          <p:nvPr/>
        </p:nvSpPr>
        <p:spPr>
          <a:xfrm>
            <a:off x="10503381" y="5258703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53C28E4-0150-4B44-9EC3-DCB07D91E268}"/>
              </a:ext>
            </a:extLst>
          </p:cNvPr>
          <p:cNvSpPr txBox="1"/>
          <p:nvPr/>
        </p:nvSpPr>
        <p:spPr>
          <a:xfrm>
            <a:off x="9146438" y="188507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Component freshness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32DAAB9-4E5C-254B-AE01-1E43A11C487B}"/>
              </a:ext>
            </a:extLst>
          </p:cNvPr>
          <p:cNvSpPr/>
          <p:nvPr/>
        </p:nvSpPr>
        <p:spPr>
          <a:xfrm>
            <a:off x="9632438" y="5255969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39FE171-5ED7-4945-8D43-B0AAEBCB1A00}"/>
              </a:ext>
            </a:extLst>
          </p:cNvPr>
          <p:cNvSpPr txBox="1"/>
          <p:nvPr/>
        </p:nvSpPr>
        <p:spPr>
          <a:xfrm>
            <a:off x="3049844" y="188507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Component cohesion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D722172-EA32-4742-97D0-BB7C9D196FBF}"/>
              </a:ext>
            </a:extLst>
          </p:cNvPr>
          <p:cNvSpPr/>
          <p:nvPr/>
        </p:nvSpPr>
        <p:spPr>
          <a:xfrm>
            <a:off x="3535844" y="276566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094E86F-4FD1-FB47-B3CF-8DC6C927DC8C}"/>
              </a:ext>
            </a:extLst>
          </p:cNvPr>
          <p:cNvSpPr/>
          <p:nvPr/>
        </p:nvSpPr>
        <p:spPr>
          <a:xfrm>
            <a:off x="3535844" y="478181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1ECF73F-EC9E-4D46-9A6E-1C8BB14E1E69}"/>
              </a:ext>
            </a:extLst>
          </p:cNvPr>
          <p:cNvSpPr txBox="1"/>
          <p:nvPr/>
        </p:nvSpPr>
        <p:spPr>
          <a:xfrm>
            <a:off x="8275496" y="188507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Technology</a:t>
            </a:r>
            <a:br>
              <a:rPr lang="en-US" sz="1000" dirty="0">
                <a:latin typeface="Calibri Regular"/>
              </a:rPr>
            </a:br>
            <a:r>
              <a:rPr lang="en-US" sz="1000" dirty="0">
                <a:latin typeface="Calibri Regular"/>
              </a:rPr>
              <a:t>prevalence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BF0231D3-CF6F-A144-AF56-1485CC24959F}"/>
              </a:ext>
            </a:extLst>
          </p:cNvPr>
          <p:cNvSpPr/>
          <p:nvPr/>
        </p:nvSpPr>
        <p:spPr>
          <a:xfrm>
            <a:off x="8761496" y="4261155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799FE5A-F9C6-7E4B-BB13-1B422A9EC286}"/>
              </a:ext>
            </a:extLst>
          </p:cNvPr>
          <p:cNvSpPr/>
          <p:nvPr/>
        </p:nvSpPr>
        <p:spPr>
          <a:xfrm>
            <a:off x="8761496" y="5255969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C9470E0-BEB2-F740-9CD9-A84915F99A77}"/>
              </a:ext>
            </a:extLst>
          </p:cNvPr>
          <p:cNvSpPr/>
          <p:nvPr/>
        </p:nvSpPr>
        <p:spPr>
          <a:xfrm>
            <a:off x="7178636" y="4786836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0919820-ECBF-DC4F-83F9-7EE03701775B}"/>
              </a:ext>
            </a:extLst>
          </p:cNvPr>
          <p:cNvSpPr txBox="1"/>
          <p:nvPr/>
        </p:nvSpPr>
        <p:spPr>
          <a:xfrm>
            <a:off x="6692636" y="188507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Bounded</a:t>
            </a:r>
          </a:p>
          <a:p>
            <a:pPr algn="ctr"/>
            <a:r>
              <a:rPr lang="en-US" sz="1000" dirty="0">
                <a:latin typeface="Calibri Regular"/>
              </a:rPr>
              <a:t>evolution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0A98D0C-B6EE-D747-B842-FA2B918F6BD1}"/>
              </a:ext>
            </a:extLst>
          </p:cNvPr>
          <p:cNvSpPr/>
          <p:nvPr/>
        </p:nvSpPr>
        <p:spPr>
          <a:xfrm>
            <a:off x="7178636" y="3285067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pic>
        <p:nvPicPr>
          <p:cNvPr id="177" name="Picture 176" descr="ico_modularity-01.eps">
            <a:extLst>
              <a:ext uri="{FF2B5EF4-FFF2-40B4-BE49-F238E27FC236}">
                <a16:creationId xmlns:a16="http://schemas.microsoft.com/office/drawing/2014/main" id="{386655EB-8E09-A14D-B6E0-86888289975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2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78" name="Picture 177" descr="ico_mapping-01.eps">
            <a:extLst>
              <a:ext uri="{FF2B5EF4-FFF2-40B4-BE49-F238E27FC236}">
                <a16:creationId xmlns:a16="http://schemas.microsoft.com/office/drawing/2014/main" id="{8404897D-E1D8-8F4C-9531-AA44056918FC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844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79" name="Picture 178" descr="ico_managed infostructure-01.eps">
            <a:extLst>
              <a:ext uri="{FF2B5EF4-FFF2-40B4-BE49-F238E27FC236}">
                <a16:creationId xmlns:a16="http://schemas.microsoft.com/office/drawing/2014/main" id="{63AB82B1-4E44-DC41-B819-BB92DA65B014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229" y="1500859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80" name="Picture 179" descr="ico_procurement-01.eps">
            <a:extLst>
              <a:ext uri="{FF2B5EF4-FFF2-40B4-BE49-F238E27FC236}">
                <a16:creationId xmlns:a16="http://schemas.microsoft.com/office/drawing/2014/main" id="{1AEAFFDE-F242-BD4F-B85B-599A759E7B66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774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81" name="Picture 180" descr="ico_component independence-01.eps">
            <a:extLst>
              <a:ext uri="{FF2B5EF4-FFF2-40B4-BE49-F238E27FC236}">
                <a16:creationId xmlns:a16="http://schemas.microsoft.com/office/drawing/2014/main" id="{273E55BE-4509-4F4E-B0CC-5A6B08C094C1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636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86" name="Picture 185" descr="ico_learnability-01.eps">
            <a:extLst>
              <a:ext uri="{FF2B5EF4-FFF2-40B4-BE49-F238E27FC236}">
                <a16:creationId xmlns:a16="http://schemas.microsoft.com/office/drawing/2014/main" id="{FEF64FE3-8B66-BF4D-BCB0-8C09FF31210D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381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87" name="Picture 186" descr="ico_time behaviour-01.eps">
            <a:extLst>
              <a:ext uri="{FF2B5EF4-FFF2-40B4-BE49-F238E27FC236}">
                <a16:creationId xmlns:a16="http://schemas.microsoft.com/office/drawing/2014/main" id="{243E0A05-69E6-A344-9092-8848E3E5211F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96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7436FEBA-97F1-BC4B-AFDC-482E68473A94}"/>
              </a:ext>
            </a:extLst>
          </p:cNvPr>
          <p:cNvSpPr/>
          <p:nvPr/>
        </p:nvSpPr>
        <p:spPr>
          <a:xfrm>
            <a:off x="10503381" y="477823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09CE2E88-C765-E547-9AA0-CB03A57117DD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100000"/>
          </a:blip>
          <a:stretch>
            <a:fillRect/>
          </a:stretch>
        </p:blipFill>
        <p:spPr>
          <a:xfrm>
            <a:off x="548569" y="4689399"/>
            <a:ext cx="302394" cy="27215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21E3CEDC-9A55-D540-A033-EFD50F88E981}"/>
              </a:ext>
            </a:extLst>
          </p:cNvPr>
          <p:cNvSpPr/>
          <p:nvPr/>
        </p:nvSpPr>
        <p:spPr>
          <a:xfrm>
            <a:off x="9632438" y="4781689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78983D43-8F3A-DA4D-AC9C-72C8016FD70A}"/>
              </a:ext>
            </a:extLst>
          </p:cNvPr>
          <p:cNvPicPr>
            <a:picLocks/>
          </p:cNvPicPr>
          <p:nvPr/>
        </p:nvPicPr>
        <p:blipFill rotWithShape="1">
          <a:blip r:embed="rId15">
            <a:lum bright="100000"/>
          </a:blip>
          <a:srcRect l="7277"/>
          <a:stretch/>
        </p:blipFill>
        <p:spPr>
          <a:xfrm>
            <a:off x="9515438" y="1490149"/>
            <a:ext cx="342000" cy="313511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87" name="Picture 86" descr="ico_internal communication-01.eps">
            <a:extLst>
              <a:ext uri="{FF2B5EF4-FFF2-40B4-BE49-F238E27FC236}">
                <a16:creationId xmlns:a16="http://schemas.microsoft.com/office/drawing/2014/main" id="{A6654768-1FE6-1145-B9A8-1373E4171B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424" y="3167805"/>
            <a:ext cx="342389" cy="342389"/>
          </a:xfrm>
          <a:prstGeom prst="rect">
            <a:avLst/>
          </a:prstGeom>
          <a:noFill/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4D669A2-2468-B642-B826-7696846EEDD2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100000"/>
          </a:blip>
          <a:stretch>
            <a:fillRect/>
          </a:stretch>
        </p:blipFill>
        <p:spPr>
          <a:xfrm>
            <a:off x="594878" y="2723081"/>
            <a:ext cx="222885" cy="178308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FBAD1F4-5A3A-3E43-A76A-79E95D786149}"/>
              </a:ext>
            </a:extLst>
          </p:cNvPr>
          <p:cNvCxnSpPr>
            <a:cxnSpLocks/>
          </p:cNvCxnSpPr>
          <p:nvPr/>
        </p:nvCxnSpPr>
        <p:spPr>
          <a:xfrm>
            <a:off x="2135384" y="1493912"/>
            <a:ext cx="0" cy="337572"/>
          </a:xfrm>
          <a:prstGeom prst="line">
            <a:avLst/>
          </a:prstGeom>
          <a:ln w="38100">
            <a:solidFill>
              <a:srgbClr val="AFB9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64790B-09E7-3C16-202B-FFF50F303F25}"/>
              </a:ext>
            </a:extLst>
          </p:cNvPr>
          <p:cNvSpPr txBox="1"/>
          <p:nvPr/>
        </p:nvSpPr>
        <p:spPr>
          <a:xfrm>
            <a:off x="5004151" y="189729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Component coupling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C3A1D4-30CE-18FD-E608-0A9683DBECD6}"/>
              </a:ext>
            </a:extLst>
          </p:cNvPr>
          <p:cNvSpPr/>
          <p:nvPr/>
        </p:nvSpPr>
        <p:spPr>
          <a:xfrm>
            <a:off x="5450395" y="477823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89E42-777B-C184-0884-FD72455D6CC3}"/>
              </a:ext>
            </a:extLst>
          </p:cNvPr>
          <p:cNvSpPr/>
          <p:nvPr/>
        </p:nvSpPr>
        <p:spPr>
          <a:xfrm>
            <a:off x="5450395" y="3286359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DC879A-BFA2-071D-27E1-2BC2D94A404D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95" y="1490148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9F90660-1914-77BC-65F6-E885D8512224}"/>
              </a:ext>
            </a:extLst>
          </p:cNvPr>
          <p:cNvGrpSpPr/>
          <p:nvPr/>
        </p:nvGrpSpPr>
        <p:grpSpPr>
          <a:xfrm>
            <a:off x="2261904" y="1171354"/>
            <a:ext cx="2788248" cy="4834945"/>
            <a:chOff x="2261904" y="1171354"/>
            <a:chExt cx="2788248" cy="48349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BA2A73-D2DB-24C5-22A6-7DFAF3717AF6}"/>
                </a:ext>
              </a:extLst>
            </p:cNvPr>
            <p:cNvSpPr/>
            <p:nvPr/>
          </p:nvSpPr>
          <p:spPr>
            <a:xfrm>
              <a:off x="2261904" y="1171354"/>
              <a:ext cx="2788248" cy="43382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CC9148-7799-0AC0-F0BB-2313D4847808}"/>
                </a:ext>
              </a:extLst>
            </p:cNvPr>
            <p:cNvSpPr/>
            <p:nvPr/>
          </p:nvSpPr>
          <p:spPr>
            <a:xfrm>
              <a:off x="2261904" y="5509588"/>
              <a:ext cx="2788245" cy="496711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Functional Decomposition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4C0AFA-1572-62F9-4762-7FC142076C97}"/>
              </a:ext>
            </a:extLst>
          </p:cNvPr>
          <p:cNvGrpSpPr/>
          <p:nvPr/>
        </p:nvGrpSpPr>
        <p:grpSpPr>
          <a:xfrm>
            <a:off x="8463316" y="1171355"/>
            <a:ext cx="2634065" cy="4798480"/>
            <a:chOff x="8463316" y="1171355"/>
            <a:chExt cx="2634065" cy="479848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44D138-AB2E-3F25-4229-F748865621A6}"/>
                </a:ext>
              </a:extLst>
            </p:cNvPr>
            <p:cNvSpPr/>
            <p:nvPr/>
          </p:nvSpPr>
          <p:spPr>
            <a:xfrm>
              <a:off x="8465189" y="1171355"/>
              <a:ext cx="2632192" cy="4278577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FC003E-1DF2-EC7D-5B48-8B59D5DE58B1}"/>
                </a:ext>
              </a:extLst>
            </p:cNvPr>
            <p:cNvSpPr/>
            <p:nvPr/>
          </p:nvSpPr>
          <p:spPr>
            <a:xfrm>
              <a:off x="8463316" y="5473124"/>
              <a:ext cx="2632192" cy="496711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Technical Ownership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0DAD72-05F4-0BDA-03A9-6C479C27A6E1}"/>
              </a:ext>
            </a:extLst>
          </p:cNvPr>
          <p:cNvGrpSpPr/>
          <p:nvPr/>
        </p:nvGrpSpPr>
        <p:grpSpPr>
          <a:xfrm>
            <a:off x="5101343" y="1163453"/>
            <a:ext cx="3307162" cy="5135887"/>
            <a:chOff x="5101343" y="1163453"/>
            <a:chExt cx="3307162" cy="51358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522AE63-58DD-E4D4-14B8-630A431FE5B9}"/>
                </a:ext>
              </a:extLst>
            </p:cNvPr>
            <p:cNvSpPr/>
            <p:nvPr/>
          </p:nvSpPr>
          <p:spPr>
            <a:xfrm>
              <a:off x="5101343" y="5921032"/>
              <a:ext cx="3307162" cy="378308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</a:rPr>
                <a:t>Coupling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DFB0ED-7453-5249-F42E-B77B62ECB7A8}"/>
                </a:ext>
              </a:extLst>
            </p:cNvPr>
            <p:cNvSpPr/>
            <p:nvPr/>
          </p:nvSpPr>
          <p:spPr>
            <a:xfrm>
              <a:off x="5101343" y="1163453"/>
              <a:ext cx="3307162" cy="480638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1AD2F2-9061-A896-C327-3817C2978D77}"/>
              </a:ext>
            </a:extLst>
          </p:cNvPr>
          <p:cNvGrpSpPr/>
          <p:nvPr/>
        </p:nvGrpSpPr>
        <p:grpSpPr>
          <a:xfrm>
            <a:off x="5146042" y="1262271"/>
            <a:ext cx="1616465" cy="4645802"/>
            <a:chOff x="5146042" y="1262271"/>
            <a:chExt cx="1616465" cy="46458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2C2401-D994-B1D6-E148-ED47C1D438DC}"/>
                </a:ext>
              </a:extLst>
            </p:cNvPr>
            <p:cNvSpPr/>
            <p:nvPr/>
          </p:nvSpPr>
          <p:spPr>
            <a:xfrm>
              <a:off x="5146042" y="1262271"/>
              <a:ext cx="1616465" cy="4176262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BD1DF-7A61-C846-D166-0A4AE1803B72}"/>
                </a:ext>
              </a:extLst>
            </p:cNvPr>
            <p:cNvSpPr/>
            <p:nvPr/>
          </p:nvSpPr>
          <p:spPr>
            <a:xfrm>
              <a:off x="5152139" y="5443468"/>
              <a:ext cx="1608049" cy="464605"/>
            </a:xfrm>
            <a:prstGeom prst="rect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Explicit Coupling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125BA7-A307-0437-575F-946C81589881}"/>
              </a:ext>
            </a:extLst>
          </p:cNvPr>
          <p:cNvGrpSpPr/>
          <p:nvPr/>
        </p:nvGrpSpPr>
        <p:grpSpPr>
          <a:xfrm>
            <a:off x="6795401" y="1262271"/>
            <a:ext cx="1568217" cy="4645802"/>
            <a:chOff x="6795401" y="1262271"/>
            <a:chExt cx="1568217" cy="46458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14CD2F-22A7-6EDD-17C1-CB418AD75AD8}"/>
                </a:ext>
              </a:extLst>
            </p:cNvPr>
            <p:cNvSpPr/>
            <p:nvPr/>
          </p:nvSpPr>
          <p:spPr>
            <a:xfrm>
              <a:off x="6795401" y="1262271"/>
              <a:ext cx="1568216" cy="4176261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9ED6534-3151-6908-BFAF-9F417FAE9561}"/>
                </a:ext>
              </a:extLst>
            </p:cNvPr>
            <p:cNvSpPr/>
            <p:nvPr/>
          </p:nvSpPr>
          <p:spPr>
            <a:xfrm>
              <a:off x="6795402" y="5451490"/>
              <a:ext cx="1568216" cy="456583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Implicit Coupling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294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148743-6952-3E41-9EAE-79445DBE18D5}"/>
              </a:ext>
            </a:extLst>
          </p:cNvPr>
          <p:cNvSpPr/>
          <p:nvPr/>
        </p:nvSpPr>
        <p:spPr>
          <a:xfrm>
            <a:off x="540685" y="1890851"/>
            <a:ext cx="11068220" cy="77633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80031D-8002-E744-BAAA-BC5222DA882B}"/>
              </a:ext>
            </a:extLst>
          </p:cNvPr>
          <p:cNvSpPr/>
          <p:nvPr/>
        </p:nvSpPr>
        <p:spPr>
          <a:xfrm>
            <a:off x="525694" y="1816445"/>
            <a:ext cx="11098199" cy="853915"/>
          </a:xfrm>
          <a:prstGeom prst="rect">
            <a:avLst/>
          </a:prstGeom>
          <a:gradFill>
            <a:gsLst>
              <a:gs pos="90000">
                <a:srgbClr val="F7F9FC">
                  <a:alpha val="0"/>
                </a:srgbClr>
              </a:gs>
              <a:gs pos="11000">
                <a:schemeClr val="bg2">
                  <a:alpha val="0"/>
                </a:schemeClr>
              </a:gs>
              <a:gs pos="3000">
                <a:schemeClr val="bg2"/>
              </a:gs>
              <a:gs pos="97000">
                <a:schemeClr val="bg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A220B-CADA-304A-81AB-5E5350C66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25AB7FEC-3C4E-3747-B264-B25107669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ARCHITECTURE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3F01D3E4-9AF7-134E-86FD-74CBA979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3000"/>
              </a:lnSpc>
            </a:pPr>
            <a:r>
              <a:rPr lang="en-US" sz="2000" b="1" dirty="0" err="1">
                <a:solidFill>
                  <a:schemeClr val="tx2"/>
                </a:solidFill>
              </a:rPr>
              <a:t>SYSTEM_NAME</a:t>
            </a:r>
            <a:r>
              <a:rPr lang="en-US" sz="2000" b="1" dirty="0">
                <a:solidFill>
                  <a:schemeClr val="tx2"/>
                </a:solidFill>
              </a:rPr>
              <a:t> scores </a:t>
            </a:r>
            <a:r>
              <a:rPr lang="en-US" sz="2000" b="1" dirty="0" err="1">
                <a:solidFill>
                  <a:schemeClr val="tx2"/>
                </a:solidFill>
              </a:rPr>
              <a:t>ARCH_AT_BELOW</a:t>
            </a:r>
            <a:r>
              <a:rPr lang="en-US" sz="2000" b="1" dirty="0">
                <a:solidFill>
                  <a:schemeClr val="tx2"/>
                </a:solidFill>
              </a:rPr>
              <a:t> average (</a:t>
            </a:r>
            <a:r>
              <a:rPr lang="en-US" sz="2000" b="1" dirty="0" err="1">
                <a:solidFill>
                  <a:schemeClr val="tx2"/>
                </a:solidFill>
              </a:rPr>
              <a:t>ARCH_RATING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b="0" dirty="0">
                <a:latin typeface="Calibri" panose="020F0502020204030204" pitchFamily="34" charset="0"/>
              </a:rPr>
              <a:t>★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b="0" dirty="0">
                <a:latin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chemeClr val="tx2"/>
                </a:solidFill>
              </a:rPr>
              <a:t>for Architecture Quality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D53A69D-5850-064B-9D98-63B4E85002D6}"/>
              </a:ext>
            </a:extLst>
          </p:cNvPr>
          <p:cNvSpPr/>
          <p:nvPr/>
        </p:nvSpPr>
        <p:spPr bwMode="auto">
          <a:xfrm rot="5400000">
            <a:off x="1548588" y="747406"/>
            <a:ext cx="195321" cy="2211125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154D7DA-B6A3-D942-A52D-6155C32505BF}"/>
              </a:ext>
            </a:extLst>
          </p:cNvPr>
          <p:cNvSpPr/>
          <p:nvPr/>
        </p:nvSpPr>
        <p:spPr>
          <a:xfrm>
            <a:off x="543839" y="1944661"/>
            <a:ext cx="2210009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C5CCD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★☆☆☆☆</a:t>
            </a:r>
            <a:endParaRPr lang="en-GB" sz="1400" dirty="0">
              <a:solidFill>
                <a:srgbClr val="C5CCD5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EF5B18-A22E-6343-80E5-093226C827C2}"/>
              </a:ext>
            </a:extLst>
          </p:cNvPr>
          <p:cNvSpPr/>
          <p:nvPr/>
        </p:nvSpPr>
        <p:spPr bwMode="auto">
          <a:xfrm rot="5400000">
            <a:off x="3758269" y="748848"/>
            <a:ext cx="195321" cy="2208241"/>
          </a:xfrm>
          <a:prstGeom prst="rect">
            <a:avLst/>
          </a:prstGeom>
          <a:solidFill>
            <a:srgbClr val="F0981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3583C2-7594-FB4E-9EFE-2945BE5C3270}"/>
              </a:ext>
            </a:extLst>
          </p:cNvPr>
          <p:cNvSpPr/>
          <p:nvPr/>
        </p:nvSpPr>
        <p:spPr bwMode="auto">
          <a:xfrm rot="5400000">
            <a:off x="8182546" y="741445"/>
            <a:ext cx="195321" cy="2223047"/>
          </a:xfrm>
          <a:prstGeom prst="rect">
            <a:avLst/>
          </a:prstGeom>
          <a:solidFill>
            <a:srgbClr val="57C968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1F2ABEA-AB21-6942-81B5-0EE77F28BD5C}"/>
              </a:ext>
            </a:extLst>
          </p:cNvPr>
          <p:cNvSpPr/>
          <p:nvPr/>
        </p:nvSpPr>
        <p:spPr bwMode="auto">
          <a:xfrm rot="5400000">
            <a:off x="10398054" y="748983"/>
            <a:ext cx="195321" cy="2207971"/>
          </a:xfrm>
          <a:prstGeom prst="rect">
            <a:avLst/>
          </a:prstGeom>
          <a:solidFill>
            <a:srgbClr val="2C963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167323-04D1-624D-AA3F-325DB698FE8C}"/>
              </a:ext>
            </a:extLst>
          </p:cNvPr>
          <p:cNvSpPr/>
          <p:nvPr/>
        </p:nvSpPr>
        <p:spPr>
          <a:xfrm>
            <a:off x="2748924" y="1941933"/>
            <a:ext cx="220908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9AA6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★★☆☆☆</a:t>
            </a:r>
            <a:endParaRPr lang="en-GB" sz="1400" dirty="0">
              <a:solidFill>
                <a:srgbClr val="9AA6B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805C056-85E7-EC47-8F2C-9FFBD30C699B}"/>
              </a:ext>
            </a:extLst>
          </p:cNvPr>
          <p:cNvSpPr/>
          <p:nvPr/>
        </p:nvSpPr>
        <p:spPr>
          <a:xfrm>
            <a:off x="4956896" y="1939205"/>
            <a:ext cx="2213826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6E7F8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★★★☆☆</a:t>
            </a:r>
            <a:endParaRPr lang="en-GB" sz="1400" dirty="0">
              <a:solidFill>
                <a:srgbClr val="6E7F8B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2DF8940-DBDE-D04A-9416-03F980EE69A6}"/>
              </a:ext>
            </a:extLst>
          </p:cNvPr>
          <p:cNvSpPr/>
          <p:nvPr/>
        </p:nvSpPr>
        <p:spPr>
          <a:xfrm>
            <a:off x="7181055" y="1947724"/>
            <a:ext cx="221067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425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★★★★☆</a:t>
            </a:r>
            <a:endParaRPr lang="en-GB" sz="1400" dirty="0">
              <a:solidFill>
                <a:srgbClr val="425966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0972461-B2E3-3A46-92A9-AEE23A81F3B9}"/>
              </a:ext>
            </a:extLst>
          </p:cNvPr>
          <p:cNvSpPr/>
          <p:nvPr/>
        </p:nvSpPr>
        <p:spPr>
          <a:xfrm>
            <a:off x="9402060" y="1947724"/>
            <a:ext cx="219383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1732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★★★★★</a:t>
            </a:r>
            <a:endParaRPr lang="en-GB" sz="1400" dirty="0">
              <a:solidFill>
                <a:srgbClr val="17324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1FB0B4A-6F6E-BF47-8527-15F1086A865F}"/>
              </a:ext>
            </a:extLst>
          </p:cNvPr>
          <p:cNvSpPr/>
          <p:nvPr/>
        </p:nvSpPr>
        <p:spPr bwMode="auto">
          <a:xfrm rot="5400000">
            <a:off x="5966706" y="748650"/>
            <a:ext cx="195321" cy="2208636"/>
          </a:xfrm>
          <a:prstGeom prst="rect">
            <a:avLst/>
          </a:prstGeom>
          <a:solidFill>
            <a:srgbClr val="F8C64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96768F9-6045-AE49-B24D-F61166D3EB6D}"/>
              </a:ext>
            </a:extLst>
          </p:cNvPr>
          <p:cNvSpPr txBox="1"/>
          <p:nvPr/>
        </p:nvSpPr>
        <p:spPr>
          <a:xfrm>
            <a:off x="381410" y="2177114"/>
            <a:ext cx="11429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60000"/>
                    <a:lumOff val="40000"/>
                  </a:schemeClr>
                </a:solidFill>
              </a:rPr>
              <a:t>0.5		             1.5		                           2.5		        3.5		                      4.5			   5.5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5F6BC3-0EC2-7742-9CCE-F275883089E5}"/>
              </a:ext>
            </a:extLst>
          </p:cNvPr>
          <p:cNvSpPr txBox="1"/>
          <p:nvPr/>
        </p:nvSpPr>
        <p:spPr>
          <a:xfrm>
            <a:off x="5471355" y="2251908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000" b="1" cap="small">
                <a:solidFill>
                  <a:srgbClr val="85929D"/>
                </a:solidFill>
              </a:rPr>
              <a:t>MARKET-AVERAGE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0A3DFED-AEF8-2B48-A242-97EAC1EC9E77}"/>
              </a:ext>
            </a:extLst>
          </p:cNvPr>
          <p:cNvCxnSpPr/>
          <p:nvPr/>
        </p:nvCxnSpPr>
        <p:spPr>
          <a:xfrm>
            <a:off x="4960051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EFB4D89-3B68-844D-9BCE-97B6664582B2}"/>
              </a:ext>
            </a:extLst>
          </p:cNvPr>
          <p:cNvCxnSpPr/>
          <p:nvPr/>
        </p:nvCxnSpPr>
        <p:spPr>
          <a:xfrm>
            <a:off x="542723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634D086-5422-2B4D-B0DA-75470D69BF18}"/>
              </a:ext>
            </a:extLst>
          </p:cNvPr>
          <p:cNvCxnSpPr/>
          <p:nvPr/>
        </p:nvCxnSpPr>
        <p:spPr>
          <a:xfrm>
            <a:off x="2751812" y="1501261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9B24B0A-42B5-9D43-B1B4-4891FD4D24FB}"/>
              </a:ext>
            </a:extLst>
          </p:cNvPr>
          <p:cNvCxnSpPr/>
          <p:nvPr/>
        </p:nvCxnSpPr>
        <p:spPr>
          <a:xfrm>
            <a:off x="11599702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288335-AA5C-8049-8C30-11DD52E4CE4F}"/>
              </a:ext>
            </a:extLst>
          </p:cNvPr>
          <p:cNvCxnSpPr>
            <a:cxnSpLocks/>
          </p:cNvCxnSpPr>
          <p:nvPr/>
        </p:nvCxnSpPr>
        <p:spPr>
          <a:xfrm>
            <a:off x="540689" y="2667186"/>
            <a:ext cx="11068215" cy="0"/>
          </a:xfrm>
          <a:prstGeom prst="line">
            <a:avLst/>
          </a:prstGeom>
          <a:ln w="19050" cmpd="sng">
            <a:solidFill>
              <a:srgbClr val="C4CCD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F12CB44-B742-314A-8BD1-F77760810CC6}"/>
              </a:ext>
            </a:extLst>
          </p:cNvPr>
          <p:cNvCxnSpPr/>
          <p:nvPr/>
        </p:nvCxnSpPr>
        <p:spPr>
          <a:xfrm>
            <a:off x="7168686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6551C5D-577A-B242-A077-085BBF0F9CF1}"/>
              </a:ext>
            </a:extLst>
          </p:cNvPr>
          <p:cNvCxnSpPr/>
          <p:nvPr/>
        </p:nvCxnSpPr>
        <p:spPr>
          <a:xfrm>
            <a:off x="9391731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07D88E2-A714-4442-8CAB-278792CDA698}"/>
              </a:ext>
            </a:extLst>
          </p:cNvPr>
          <p:cNvGrpSpPr/>
          <p:nvPr/>
        </p:nvGrpSpPr>
        <p:grpSpPr>
          <a:xfrm>
            <a:off x="5860604" y="1256023"/>
            <a:ext cx="392906" cy="538322"/>
            <a:chOff x="5720628" y="1991582"/>
            <a:chExt cx="392906" cy="538322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65E9EFF-1361-6C4B-A578-9931A723E5EC}"/>
                </a:ext>
              </a:extLst>
            </p:cNvPr>
            <p:cNvSpPr/>
            <p:nvPr/>
          </p:nvSpPr>
          <p:spPr>
            <a:xfrm>
              <a:off x="5720628" y="1991582"/>
              <a:ext cx="392906" cy="392906"/>
            </a:xfrm>
            <a:prstGeom prst="rect">
              <a:avLst/>
            </a:prstGeom>
            <a:gradFill>
              <a:gsLst>
                <a:gs pos="0">
                  <a:srgbClr val="6076BA"/>
                </a:gs>
                <a:gs pos="100000">
                  <a:srgbClr val="AA98C3"/>
                </a:gs>
              </a:gsLst>
              <a:lin ang="2700000" scaled="0"/>
            </a:gradFill>
            <a:ln>
              <a:noFill/>
            </a:ln>
            <a:effectLst>
              <a:outerShdw blurRad="215900" dist="38100" dir="5400000" sx="91000" sy="91000" algn="t" rotWithShape="0">
                <a:srgbClr val="5C6F7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 err="1"/>
                <a:t>MARKER_ARCH_RATING</a:t>
              </a:r>
              <a:endParaRPr lang="en-US" sz="1600" b="1" dirty="0"/>
            </a:p>
          </p:txBody>
        </p:sp>
        <p:sp>
          <p:nvSpPr>
            <p:cNvPr id="101" name="Pentagon 100">
              <a:extLst>
                <a:ext uri="{FF2B5EF4-FFF2-40B4-BE49-F238E27FC236}">
                  <a16:creationId xmlns:a16="http://schemas.microsoft.com/office/drawing/2014/main" id="{69444AF9-F134-CB44-B4A1-AD9EA6C48B83}"/>
                </a:ext>
              </a:extLst>
            </p:cNvPr>
            <p:cNvSpPr/>
            <p:nvPr/>
          </p:nvSpPr>
          <p:spPr>
            <a:xfrm rot="5400000">
              <a:off x="5846487" y="2410820"/>
              <a:ext cx="146814" cy="91353"/>
            </a:xfrm>
            <a:prstGeom prst="homePlate">
              <a:avLst/>
            </a:prstGeom>
            <a:solidFill>
              <a:srgbClr val="A396C1"/>
            </a:solidFill>
            <a:ln>
              <a:noFill/>
            </a:ln>
            <a:effectLst>
              <a:outerShdw dist="12700" dir="5400000" sx="102000" sy="102000" algn="t" rotWithShape="0">
                <a:srgbClr val="F0F3F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D5C319F-00F9-D84E-9758-0206A067742F}"/>
              </a:ext>
            </a:extLst>
          </p:cNvPr>
          <p:cNvGrpSpPr/>
          <p:nvPr/>
        </p:nvGrpSpPr>
        <p:grpSpPr>
          <a:xfrm>
            <a:off x="11006327" y="810077"/>
            <a:ext cx="594110" cy="850933"/>
            <a:chOff x="10569980" y="810077"/>
            <a:chExt cx="594110" cy="850933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7A71700-E7F8-F045-988D-31CE9EE100F4}"/>
                </a:ext>
              </a:extLst>
            </p:cNvPr>
            <p:cNvSpPr/>
            <p:nvPr/>
          </p:nvSpPr>
          <p:spPr>
            <a:xfrm>
              <a:off x="10616419" y="833977"/>
              <a:ext cx="234759" cy="368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952E0C5-7D84-894C-9033-F1BE52A32BA6}"/>
                </a:ext>
              </a:extLst>
            </p:cNvPr>
            <p:cNvSpPr/>
            <p:nvPr/>
          </p:nvSpPr>
          <p:spPr>
            <a:xfrm>
              <a:off x="10569980" y="810137"/>
              <a:ext cx="590530" cy="47139"/>
            </a:xfrm>
            <a:custGeom>
              <a:avLst/>
              <a:gdLst>
                <a:gd name="connsiteX0" fmla="*/ 48742 w 590530"/>
                <a:gd name="connsiteY0" fmla="*/ 0 h 47139"/>
                <a:gd name="connsiteX1" fmla="*/ 541788 w 590530"/>
                <a:gd name="connsiteY1" fmla="*/ 0 h 47139"/>
                <a:gd name="connsiteX2" fmla="*/ 587073 w 590530"/>
                <a:gd name="connsiteY2" fmla="*/ 30017 h 47139"/>
                <a:gd name="connsiteX3" fmla="*/ 590530 w 590530"/>
                <a:gd name="connsiteY3" fmla="*/ 47139 h 47139"/>
                <a:gd name="connsiteX4" fmla="*/ 0 w 590530"/>
                <a:gd name="connsiteY4" fmla="*/ 47139 h 47139"/>
                <a:gd name="connsiteX5" fmla="*/ 3457 w 590530"/>
                <a:gd name="connsiteY5" fmla="*/ 30017 h 47139"/>
                <a:gd name="connsiteX6" fmla="*/ 48742 w 590530"/>
                <a:gd name="connsiteY6" fmla="*/ 0 h 4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30" h="47139">
                  <a:moveTo>
                    <a:pt x="48742" y="0"/>
                  </a:moveTo>
                  <a:lnTo>
                    <a:pt x="541788" y="0"/>
                  </a:lnTo>
                  <a:cubicBezTo>
                    <a:pt x="562145" y="0"/>
                    <a:pt x="579612" y="12377"/>
                    <a:pt x="587073" y="30017"/>
                  </a:cubicBezTo>
                  <a:lnTo>
                    <a:pt x="590530" y="47139"/>
                  </a:lnTo>
                  <a:lnTo>
                    <a:pt x="0" y="47139"/>
                  </a:lnTo>
                  <a:lnTo>
                    <a:pt x="3457" y="30017"/>
                  </a:lnTo>
                  <a:cubicBezTo>
                    <a:pt x="10918" y="12377"/>
                    <a:pt x="28385" y="0"/>
                    <a:pt x="4874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36719CF2-01EC-8046-823F-BB3A6315099E}"/>
                </a:ext>
              </a:extLst>
            </p:cNvPr>
            <p:cNvSpPr/>
            <p:nvPr/>
          </p:nvSpPr>
          <p:spPr>
            <a:xfrm>
              <a:off x="10587816" y="810077"/>
              <a:ext cx="576274" cy="850933"/>
            </a:xfrm>
            <a:custGeom>
              <a:avLst/>
              <a:gdLst>
                <a:gd name="connsiteX0" fmla="*/ 24556 w 576274"/>
                <a:gd name="connsiteY0" fmla="*/ 0 h 850933"/>
                <a:gd name="connsiteX1" fmla="*/ 28104 w 576274"/>
                <a:gd name="connsiteY1" fmla="*/ 0 h 850933"/>
                <a:gd name="connsiteX2" fmla="*/ 329430 w 576274"/>
                <a:gd name="connsiteY2" fmla="*/ 0 h 850933"/>
                <a:gd name="connsiteX3" fmla="*/ 527126 w 576274"/>
                <a:gd name="connsiteY3" fmla="*/ 0 h 850933"/>
                <a:gd name="connsiteX4" fmla="*/ 572411 w 576274"/>
                <a:gd name="connsiteY4" fmla="*/ 30017 h 850933"/>
                <a:gd name="connsiteX5" fmla="*/ 575483 w 576274"/>
                <a:gd name="connsiteY5" fmla="*/ 45234 h 850933"/>
                <a:gd name="connsiteX6" fmla="*/ 575483 w 576274"/>
                <a:gd name="connsiteY6" fmla="*/ 572261 h 850933"/>
                <a:gd name="connsiteX7" fmla="*/ 576274 w 576274"/>
                <a:gd name="connsiteY7" fmla="*/ 573052 h 850933"/>
                <a:gd name="connsiteX8" fmla="*/ 576274 w 576274"/>
                <a:gd name="connsiteY8" fmla="*/ 850933 h 850933"/>
                <a:gd name="connsiteX9" fmla="*/ 300905 w 576274"/>
                <a:gd name="connsiteY9" fmla="*/ 575564 h 850933"/>
                <a:gd name="connsiteX10" fmla="*/ 295881 w 576274"/>
                <a:gd name="connsiteY10" fmla="*/ 575564 h 850933"/>
                <a:gd name="connsiteX11" fmla="*/ 20512 w 576274"/>
                <a:gd name="connsiteY11" fmla="*/ 850933 h 850933"/>
                <a:gd name="connsiteX12" fmla="*/ 20512 w 576274"/>
                <a:gd name="connsiteY12" fmla="*/ 575564 h 850933"/>
                <a:gd name="connsiteX13" fmla="*/ 19858 w 576274"/>
                <a:gd name="connsiteY13" fmla="*/ 575564 h 850933"/>
                <a:gd name="connsiteX14" fmla="*/ 19858 w 576274"/>
                <a:gd name="connsiteY14" fmla="*/ 43281 h 850933"/>
                <a:gd name="connsiteX15" fmla="*/ 17180 w 576274"/>
                <a:gd name="connsiteY15" fmla="*/ 30017 h 850933"/>
                <a:gd name="connsiteX16" fmla="*/ 0 w 576274"/>
                <a:gd name="connsiteY16" fmla="*/ 9154 h 850933"/>
                <a:gd name="connsiteX17" fmla="*/ 626 w 576274"/>
                <a:gd name="connsiteY17" fmla="*/ 8394 h 850933"/>
                <a:gd name="connsiteX18" fmla="*/ 19858 w 576274"/>
                <a:gd name="connsiteY18" fmla="*/ 2519 h 850933"/>
                <a:gd name="connsiteX19" fmla="*/ 19858 w 576274"/>
                <a:gd name="connsiteY19" fmla="*/ 1946 h 85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6274" h="850933">
                  <a:moveTo>
                    <a:pt x="24556" y="0"/>
                  </a:moveTo>
                  <a:lnTo>
                    <a:pt x="28104" y="0"/>
                  </a:lnTo>
                  <a:lnTo>
                    <a:pt x="329430" y="0"/>
                  </a:lnTo>
                  <a:lnTo>
                    <a:pt x="527126" y="0"/>
                  </a:lnTo>
                  <a:cubicBezTo>
                    <a:pt x="547483" y="0"/>
                    <a:pt x="564950" y="12377"/>
                    <a:pt x="572411" y="30017"/>
                  </a:cubicBezTo>
                  <a:lnTo>
                    <a:pt x="575483" y="45234"/>
                  </a:lnTo>
                  <a:lnTo>
                    <a:pt x="575483" y="572261"/>
                  </a:lnTo>
                  <a:lnTo>
                    <a:pt x="576274" y="573052"/>
                  </a:lnTo>
                  <a:lnTo>
                    <a:pt x="576274" y="850933"/>
                  </a:lnTo>
                  <a:lnTo>
                    <a:pt x="300905" y="575564"/>
                  </a:lnTo>
                  <a:lnTo>
                    <a:pt x="295881" y="575564"/>
                  </a:lnTo>
                  <a:lnTo>
                    <a:pt x="20512" y="850933"/>
                  </a:lnTo>
                  <a:lnTo>
                    <a:pt x="20512" y="575564"/>
                  </a:lnTo>
                  <a:lnTo>
                    <a:pt x="19858" y="575564"/>
                  </a:lnTo>
                  <a:lnTo>
                    <a:pt x="19858" y="43281"/>
                  </a:lnTo>
                  <a:lnTo>
                    <a:pt x="17180" y="30017"/>
                  </a:lnTo>
                  <a:lnTo>
                    <a:pt x="0" y="9154"/>
                  </a:lnTo>
                  <a:lnTo>
                    <a:pt x="626" y="8394"/>
                  </a:lnTo>
                  <a:lnTo>
                    <a:pt x="19858" y="2519"/>
                  </a:lnTo>
                  <a:lnTo>
                    <a:pt x="19858" y="1946"/>
                  </a:lnTo>
                  <a:close/>
                </a:path>
              </a:pathLst>
            </a:custGeom>
            <a:gradFill>
              <a:gsLst>
                <a:gs pos="81000">
                  <a:schemeClr val="tx2"/>
                </a:gs>
                <a:gs pos="55000">
                  <a:srgbClr val="394D60"/>
                </a:gs>
                <a:gs pos="0">
                  <a:srgbClr val="3F5771"/>
                </a:gs>
                <a:gs pos="13000">
                  <a:schemeClr val="tx2"/>
                </a:gs>
              </a:gsLst>
              <a:lin ang="5400000" scaled="0"/>
            </a:gradFill>
            <a:ln>
              <a:noFill/>
            </a:ln>
            <a:effectLst>
              <a:outerShdw blurRad="254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 err="1">
                <a:solidFill>
                  <a:schemeClr val="bg1"/>
                </a:solidFill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063D054-D822-7C4A-AE2D-EF657B0A353A}"/>
              </a:ext>
            </a:extLst>
          </p:cNvPr>
          <p:cNvSpPr txBox="1"/>
          <p:nvPr/>
        </p:nvSpPr>
        <p:spPr>
          <a:xfrm>
            <a:off x="10647927" y="863629"/>
            <a:ext cx="1353769" cy="5391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bg1"/>
                </a:solidFill>
              </a:rPr>
              <a:t>ARCH_DATE_DAY</a:t>
            </a:r>
            <a:endParaRPr lang="en-US" sz="1200" b="1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bg1"/>
                </a:solidFill>
              </a:rPr>
              <a:t>ARCH_DATE_MONTH</a:t>
            </a:r>
            <a:endParaRPr lang="en-US" sz="1200" b="1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dirty="0" err="1">
                <a:solidFill>
                  <a:srgbClr val="B3BECD"/>
                </a:solidFill>
              </a:rPr>
              <a:t>ARCH_DATE_YEAR</a:t>
            </a:r>
            <a:endParaRPr lang="en-US" sz="1200" dirty="0">
              <a:solidFill>
                <a:srgbClr val="B3BECD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3AA5BC7-B715-604A-9B9D-83B2DC4945D4}"/>
              </a:ext>
            </a:extLst>
          </p:cNvPr>
          <p:cNvSpPr txBox="1"/>
          <p:nvPr/>
        </p:nvSpPr>
        <p:spPr>
          <a:xfrm>
            <a:off x="10213630" y="924589"/>
            <a:ext cx="81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>
                <a:solidFill>
                  <a:schemeClr val="tx1">
                    <a:alpha val="50000"/>
                  </a:schemeClr>
                </a:solidFill>
              </a:rPr>
              <a:t>SNAPSHOT DATE</a:t>
            </a:r>
          </a:p>
        </p:txBody>
      </p:sp>
      <p:graphicFrame>
        <p:nvGraphicFramePr>
          <p:cNvPr id="14" name="Group 52">
            <a:extLst>
              <a:ext uri="{FF2B5EF4-FFF2-40B4-BE49-F238E27FC236}">
                <a16:creationId xmlns:a16="http://schemas.microsoft.com/office/drawing/2014/main" id="{48544E3C-8AC7-A154-122B-7281D42AE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056931"/>
              </p:ext>
            </p:extLst>
          </p:nvPr>
        </p:nvGraphicFramePr>
        <p:xfrm>
          <a:off x="8124539" y="3092432"/>
          <a:ext cx="3589609" cy="234885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97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100">
                  <a:extLst>
                    <a:ext uri="{9D8B030D-6E8A-4147-A177-3AD203B41FA5}">
                      <a16:colId xmlns:a16="http://schemas.microsoft.com/office/drawing/2014/main" val="335839943"/>
                    </a:ext>
                  </a:extLst>
                </a:gridCol>
                <a:gridCol w="441502">
                  <a:extLst>
                    <a:ext uri="{9D8B030D-6E8A-4147-A177-3AD203B41FA5}">
                      <a16:colId xmlns:a16="http://schemas.microsoft.com/office/drawing/2014/main" val="2689889332"/>
                    </a:ext>
                  </a:extLst>
                </a:gridCol>
              </a:tblGrid>
              <a:tr h="308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Code Breakdown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STARS_CODE_BREAKDOWN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ARCH_RATING_CODE_BREAKDOWN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Coupling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STARS_COMPONENT_COUPLING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ARCH_RATING_COMPONENT_COUPLING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Component Cohesion</a:t>
                      </a:r>
                      <a:endParaRPr kumimoji="0" lang="en-US" sz="12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STARS_COMPONENT_COHESION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ARCH_RATING_COMPONENT_COHESION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Code Reuse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STARS_CODE_REUSE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ARCH_RATING_CODE_REUSE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993642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Communication Centralization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STARS_COMMUNICATION_CENTRALIZATION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ARCH_RATING_COMMUNICATION_CENTRALIZATION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257320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Data coupling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STARS_DATA_COUPLING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ARCH_RATING_DATA_COUPLING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9963878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Technology Prevalence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STARS_TECHNOLOGY_PREVALENCE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ARCH_RATING_TECHNOLOGY_PREVALENCE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3660516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Bounded evolution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STARS_BOUNDED_EVOLUTION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ARCH_RATING_BOUNDED_EVOLUTION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174886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GB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+mn-cs"/>
                        </a:rPr>
                        <a:t>Knowledge distribution</a:t>
                      </a:r>
                      <a:endParaRPr kumimoji="0" lang="en-US" sz="12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STARS_KNOWLEDGE_DISTRIBUTION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ARCH_RATING_KNOWLEDGE_DISTRIBUTION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300530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kern="1200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freshness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STARS_COMPONENT_FRESHNESS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ARCH_RATING_COMPONENT_FRESHNESS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2674231"/>
                  </a:ext>
                </a:extLst>
              </a:tr>
            </a:tbl>
          </a:graphicData>
        </a:graphic>
      </p:graphicFrame>
      <p:sp>
        <p:nvSpPr>
          <p:cNvPr id="3" name="Hexagon 2">
            <a:extLst>
              <a:ext uri="{FF2B5EF4-FFF2-40B4-BE49-F238E27FC236}">
                <a16:creationId xmlns:a16="http://schemas.microsoft.com/office/drawing/2014/main" id="{D5CD9305-CCE9-EA52-C836-9AE14A1102F2}"/>
              </a:ext>
            </a:extLst>
          </p:cNvPr>
          <p:cNvSpPr/>
          <p:nvPr/>
        </p:nvSpPr>
        <p:spPr>
          <a:xfrm>
            <a:off x="707921" y="3519047"/>
            <a:ext cx="1427142" cy="1299028"/>
          </a:xfrm>
          <a:prstGeom prst="hexagon">
            <a:avLst/>
          </a:prstGeom>
          <a:solidFill>
            <a:srgbClr val="DB4A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Knowledge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COLOR_ARCH_RATING_KNOWLEDGE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204D0A0-23BA-8D4D-D1F0-AD503F0745FC}"/>
              </a:ext>
            </a:extLst>
          </p:cNvPr>
          <p:cNvSpPr/>
          <p:nvPr/>
        </p:nvSpPr>
        <p:spPr>
          <a:xfrm>
            <a:off x="1862482" y="2869533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900" dirty="0">
                <a:solidFill>
                  <a:srgbClr val="1E354B"/>
                </a:solidFill>
              </a:rPr>
              <a:t>Communication</a:t>
            </a:r>
          </a:p>
          <a:p>
            <a:pPr algn="ctr">
              <a:defRPr/>
            </a:pPr>
            <a:r>
              <a:rPr lang="en-US" sz="1200" dirty="0" err="1">
                <a:solidFill>
                  <a:srgbClr val="1E354B"/>
                </a:solidFill>
                <a:latin typeface="Calibri" panose="020F0502020204030204"/>
              </a:rPr>
              <a:t>COLOR_ARCH_RATING_COMMUNICATION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BB2CEEEE-E9A9-1416-5AAD-D972DDBE5A93}"/>
              </a:ext>
            </a:extLst>
          </p:cNvPr>
          <p:cNvSpPr/>
          <p:nvPr/>
        </p:nvSpPr>
        <p:spPr>
          <a:xfrm>
            <a:off x="1862482" y="4212977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Structure</a:t>
            </a:r>
          </a:p>
          <a:p>
            <a:pPr algn="ctr"/>
            <a:r>
              <a:rPr lang="en-US" sz="1200" dirty="0" err="1">
                <a:solidFill>
                  <a:srgbClr val="1E354B"/>
                </a:solidFill>
              </a:rPr>
              <a:t>COLOR_ARCH_RATING_STRUCTURE</a:t>
            </a:r>
            <a:r>
              <a:rPr lang="en-US" sz="1200" dirty="0">
                <a:solidFill>
                  <a:srgbClr val="1E354B"/>
                </a:solidFill>
              </a:rPr>
              <a:t> </a:t>
            </a:r>
            <a:r>
              <a:rPr lang="en-US" sz="1200" dirty="0">
                <a:solidFill>
                  <a:srgbClr val="1E354B"/>
                </a:solidFill>
                <a:latin typeface="Calibri" panose="020F0502020204030204" pitchFamily="34" charset="0"/>
              </a:rPr>
              <a:t>★</a:t>
            </a:r>
            <a:endParaRPr lang="en-US" sz="1050" dirty="0">
              <a:solidFill>
                <a:srgbClr val="1E354B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E28EB117-3C52-28E2-1D2F-E7E5DFD59278}"/>
              </a:ext>
            </a:extLst>
          </p:cNvPr>
          <p:cNvSpPr/>
          <p:nvPr/>
        </p:nvSpPr>
        <p:spPr>
          <a:xfrm>
            <a:off x="707921" y="4879197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Evolution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COLOR_ARCH_RATING_EVOLUTION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0235E037-9510-428B-E797-FFDB9B2A8BDD}"/>
              </a:ext>
            </a:extLst>
          </p:cNvPr>
          <p:cNvSpPr/>
          <p:nvPr/>
        </p:nvSpPr>
        <p:spPr>
          <a:xfrm>
            <a:off x="3034403" y="3519047"/>
            <a:ext cx="1427142" cy="1299028"/>
          </a:xfrm>
          <a:prstGeom prst="hexagon">
            <a:avLst/>
          </a:prstGeom>
          <a:solidFill>
            <a:srgbClr val="57C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Data Access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1E354B"/>
                </a:solidFill>
                <a:latin typeface="Calibri" panose="020F0502020204030204"/>
              </a:rPr>
              <a:t>COLOR_ARCH_RATING_DATA_ACCESS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44A085BF-41DC-A529-9DF1-2914BA7DD84E}"/>
              </a:ext>
            </a:extLst>
          </p:cNvPr>
          <p:cNvSpPr/>
          <p:nvPr/>
        </p:nvSpPr>
        <p:spPr>
          <a:xfrm>
            <a:off x="3017043" y="4879197"/>
            <a:ext cx="1427142" cy="1299028"/>
          </a:xfrm>
          <a:prstGeom prst="hexagon">
            <a:avLst/>
          </a:prstGeom>
          <a:solidFill>
            <a:srgbClr val="57C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Technology Stack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1E354B"/>
                </a:solidFill>
                <a:latin typeface="Calibri" panose="020F0502020204030204"/>
              </a:rPr>
              <a:t>COLOR_ARCH_RATING_TECHNOLOGY_STACK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F41BB-98C2-A0F0-E38F-BD2708718FCB}"/>
              </a:ext>
            </a:extLst>
          </p:cNvPr>
          <p:cNvSpPr txBox="1"/>
          <p:nvPr/>
        </p:nvSpPr>
        <p:spPr>
          <a:xfrm>
            <a:off x="4651513" y="3050651"/>
            <a:ext cx="32887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1"/>
                </a:solidFill>
                <a:latin typeface="Calibri" panose="020F0502020204030204"/>
              </a:rPr>
              <a:t>ARCH_WORST_METRIC_REMARK</a:t>
            </a:r>
            <a:endParaRPr lang="en-US" sz="1600" dirty="0">
              <a:solidFill>
                <a:schemeClr val="accent1"/>
              </a:solidFill>
              <a:latin typeface="Calibri" panose="020F0502020204030204"/>
            </a:endParaRPr>
          </a:p>
          <a:p>
            <a:br>
              <a:rPr lang="en-US" sz="1600" dirty="0">
                <a:solidFill>
                  <a:schemeClr val="accent1"/>
                </a:solidFill>
                <a:latin typeface="Calibri" panose="020F0502020204030204"/>
              </a:rPr>
            </a:br>
            <a:r>
              <a:rPr lang="en-US" sz="1600" dirty="0" err="1">
                <a:solidFill>
                  <a:schemeClr val="accent1"/>
                </a:solidFill>
                <a:latin typeface="Calibri" panose="020F0502020204030204"/>
              </a:rPr>
              <a:t>ARCH_BEST_METRIC_REMARK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994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70">
            <a:extLst>
              <a:ext uri="{FF2B5EF4-FFF2-40B4-BE49-F238E27FC236}">
                <a16:creationId xmlns:a16="http://schemas.microsoft.com/office/drawing/2014/main" id="{C4542886-5C3F-3448-A485-3AF90E305A22}"/>
              </a:ext>
            </a:extLst>
          </p:cNvPr>
          <p:cNvSpPr/>
          <p:nvPr/>
        </p:nvSpPr>
        <p:spPr>
          <a:xfrm>
            <a:off x="7274425" y="1395885"/>
            <a:ext cx="1332448" cy="4000268"/>
          </a:xfrm>
          <a:custGeom>
            <a:avLst/>
            <a:gdLst>
              <a:gd name="connsiteX0" fmla="*/ 804696 w 1332448"/>
              <a:gd name="connsiteY0" fmla="*/ 0 h 4007872"/>
              <a:gd name="connsiteX1" fmla="*/ 1332448 w 1332448"/>
              <a:gd name="connsiteY1" fmla="*/ 0 h 4007872"/>
              <a:gd name="connsiteX2" fmla="*/ 1332448 w 1332448"/>
              <a:gd name="connsiteY2" fmla="*/ 4007872 h 4007872"/>
              <a:gd name="connsiteX3" fmla="*/ 804696 w 1332448"/>
              <a:gd name="connsiteY3" fmla="*/ 4007872 h 4007872"/>
              <a:gd name="connsiteX4" fmla="*/ 804696 w 1332448"/>
              <a:gd name="connsiteY4" fmla="*/ 4007872 h 4007872"/>
              <a:gd name="connsiteX5" fmla="*/ 0 w 1332448"/>
              <a:gd name="connsiteY5" fmla="*/ 1990390 h 4007872"/>
              <a:gd name="connsiteX6" fmla="*/ 804696 w 1332448"/>
              <a:gd name="connsiteY6" fmla="*/ 1 h 400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2448" h="4007872">
                <a:moveTo>
                  <a:pt x="804696" y="0"/>
                </a:moveTo>
                <a:lnTo>
                  <a:pt x="1332448" y="0"/>
                </a:lnTo>
                <a:lnTo>
                  <a:pt x="1332448" y="4007872"/>
                </a:lnTo>
                <a:lnTo>
                  <a:pt x="804696" y="4007872"/>
                </a:lnTo>
                <a:lnTo>
                  <a:pt x="804696" y="4007872"/>
                </a:lnTo>
                <a:lnTo>
                  <a:pt x="0" y="1990390"/>
                </a:lnTo>
                <a:lnTo>
                  <a:pt x="804696" y="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3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A310589-0C96-3A46-8437-33C920EC7BFB}"/>
              </a:ext>
            </a:extLst>
          </p:cNvPr>
          <p:cNvSpPr/>
          <p:nvPr/>
        </p:nvSpPr>
        <p:spPr>
          <a:xfrm>
            <a:off x="3353857" y="2577747"/>
            <a:ext cx="5223589" cy="3313387"/>
          </a:xfrm>
          <a:prstGeom prst="ellipse">
            <a:avLst/>
          </a:prstGeom>
          <a:solidFill>
            <a:srgbClr val="17323F">
              <a:alpha val="35000"/>
            </a:srgbClr>
          </a:solidFill>
          <a:ln>
            <a:noFill/>
          </a:ln>
          <a:effectLst>
            <a:softEdge rad="800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27436DB-3651-E842-9FB7-13DA5BE2FA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err="1"/>
              <a:t>Key</a:t>
            </a:r>
            <a:r>
              <a:rPr lang="da-DK"/>
              <a:t> </a:t>
            </a:r>
            <a:r>
              <a:rPr lang="da-DK" err="1"/>
              <a:t>findings</a:t>
            </a:r>
            <a:r>
              <a:rPr lang="da-DK"/>
              <a:t> – </a:t>
            </a:r>
            <a:r>
              <a:rPr lang="da-DK">
                <a:solidFill>
                  <a:schemeClr val="accent3"/>
                </a:solidFill>
              </a:rPr>
              <a:t>Open source and IP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763C605-75CA-DC4D-AE17-D3F134A41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Explanation: SIG assesses the use of Open Source and IP in three key areas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8D751-D7E7-9C49-9738-9C4485008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F8C7A5-25EA-0E4C-9846-49424830AFE9}"/>
              </a:ext>
            </a:extLst>
          </p:cNvPr>
          <p:cNvSpPr txBox="1"/>
          <p:nvPr/>
        </p:nvSpPr>
        <p:spPr>
          <a:xfrm>
            <a:off x="8486297" y="1832039"/>
            <a:ext cx="32593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2"/>
                </a:solidFill>
                <a:effectLst>
                  <a:outerShdw blurRad="355600" dist="38100" dir="2700000" algn="tl" rotWithShape="0">
                    <a:schemeClr val="accent4">
                      <a:alpha val="40000"/>
                    </a:schemeClr>
                  </a:outerShdw>
                </a:effectLst>
              </a:rPr>
              <a:t>Known vulnerabilities in using Common Vulnerability Scoring System (CVSSv3.1) and Common Vulnerability Enumeration (CVE) classification data.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022369-F9AC-0D42-ACAA-87824439B336}"/>
              </a:ext>
            </a:extLst>
          </p:cNvPr>
          <p:cNvSpPr/>
          <p:nvPr/>
        </p:nvSpPr>
        <p:spPr>
          <a:xfrm>
            <a:off x="8076568" y="1395886"/>
            <a:ext cx="3669099" cy="37208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tIns="72000" rIns="108000" bIns="72000" rtlCol="0" anchor="t"/>
          <a:lstStyle/>
          <a:p>
            <a:r>
              <a:rPr lang="en-US" sz="1400" b="1">
                <a:solidFill>
                  <a:schemeClr val="tx2"/>
                </a:solidFill>
              </a:rPr>
              <a:t>Known vulnerabilities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10569E-7E4E-154B-8D1D-1E8665255C75}"/>
              </a:ext>
            </a:extLst>
          </p:cNvPr>
          <p:cNvSpPr/>
          <p:nvPr/>
        </p:nvSpPr>
        <p:spPr>
          <a:xfrm>
            <a:off x="8076570" y="1395886"/>
            <a:ext cx="372084" cy="372084"/>
          </a:xfrm>
          <a:prstGeom prst="rect">
            <a:avLst/>
          </a:prstGeom>
          <a:gradFill>
            <a:gsLst>
              <a:gs pos="100000">
                <a:srgbClr val="F8E353"/>
              </a:gs>
              <a:gs pos="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endParaRPr lang="en-US" sz="1600" err="1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2E36AD5-1871-044E-82D2-5743E0546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045" y="1446781"/>
            <a:ext cx="300328" cy="27029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2D363C4-F050-194D-9D05-38F472EC2A2A}"/>
              </a:ext>
            </a:extLst>
          </p:cNvPr>
          <p:cNvSpPr txBox="1"/>
          <p:nvPr/>
        </p:nvSpPr>
        <p:spPr>
          <a:xfrm>
            <a:off x="8486298" y="3764363"/>
            <a:ext cx="32218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2"/>
                </a:solidFill>
                <a:effectLst>
                  <a:outerShdw blurRad="355600" dist="38100" dir="2700000" algn="tl" rotWithShape="0">
                    <a:schemeClr val="accent4">
                      <a:alpha val="40000"/>
                    </a:schemeClr>
                  </a:outerShdw>
                </a:effectLst>
              </a:rPr>
              <a:t>How actively the dependencies are updated, explicitly managed and have a healthy open source community.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B8CA304-7E30-4F44-8B0F-A06B8DC9FCD6}"/>
              </a:ext>
            </a:extLst>
          </p:cNvPr>
          <p:cNvSpPr/>
          <p:nvPr/>
        </p:nvSpPr>
        <p:spPr>
          <a:xfrm>
            <a:off x="8076570" y="3311164"/>
            <a:ext cx="3669096" cy="37208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tIns="72000" rIns="108000" bIns="72000" rtlCol="0" anchor="t"/>
          <a:lstStyle/>
          <a:p>
            <a:r>
              <a:rPr lang="en-US" sz="1400" b="1">
                <a:solidFill>
                  <a:schemeClr val="tx2"/>
                </a:solidFill>
              </a:rPr>
              <a:t>Dependency freshness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A80FA55-E265-3444-B13E-E9687F85E2BA}"/>
              </a:ext>
            </a:extLst>
          </p:cNvPr>
          <p:cNvSpPr/>
          <p:nvPr/>
        </p:nvSpPr>
        <p:spPr>
          <a:xfrm>
            <a:off x="8076570" y="3311164"/>
            <a:ext cx="372084" cy="372084"/>
          </a:xfrm>
          <a:prstGeom prst="rect">
            <a:avLst/>
          </a:prstGeom>
          <a:gradFill>
            <a:gsLst>
              <a:gs pos="100000">
                <a:srgbClr val="F8E353"/>
              </a:gs>
              <a:gs pos="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endParaRPr lang="en-US" sz="1600" err="1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FBF17C6-5F8C-0343-83EC-C4F68DEB9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118" y="3344395"/>
            <a:ext cx="338254" cy="28751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631E908-4F62-0F44-AABA-E9D6308CB15E}"/>
              </a:ext>
            </a:extLst>
          </p:cNvPr>
          <p:cNvGrpSpPr/>
          <p:nvPr/>
        </p:nvGrpSpPr>
        <p:grpSpPr>
          <a:xfrm>
            <a:off x="4276095" y="1953408"/>
            <a:ext cx="2999622" cy="3055851"/>
            <a:chOff x="4276095" y="1953408"/>
            <a:chExt cx="2999622" cy="3055851"/>
          </a:xfrm>
        </p:grpSpPr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642436A1-7C4F-1342-80F2-4DECA0A328BF}"/>
                </a:ext>
              </a:extLst>
            </p:cNvPr>
            <p:cNvSpPr/>
            <p:nvPr/>
          </p:nvSpPr>
          <p:spPr>
            <a:xfrm>
              <a:off x="4276462" y="1958041"/>
              <a:ext cx="2996276" cy="1329772"/>
            </a:xfrm>
            <a:prstGeom prst="diamond">
              <a:avLst/>
            </a:prstGeom>
            <a:gradFill>
              <a:gsLst>
                <a:gs pos="0">
                  <a:srgbClr val="E0C201"/>
                </a:gs>
                <a:gs pos="93000">
                  <a:srgbClr val="D0A6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4C9E43DC-5D6A-044E-974A-F421CAE8CD5B}"/>
                </a:ext>
              </a:extLst>
            </p:cNvPr>
            <p:cNvSpPr/>
            <p:nvPr/>
          </p:nvSpPr>
          <p:spPr>
            <a:xfrm rot="5400000" flipV="1">
              <a:off x="4358659" y="1888136"/>
              <a:ext cx="1329552" cy="1486418"/>
            </a:xfrm>
            <a:prstGeom prst="triangle">
              <a:avLst/>
            </a:prstGeom>
            <a:gradFill>
              <a:gsLst>
                <a:gs pos="100000">
                  <a:srgbClr val="806600"/>
                </a:gs>
                <a:gs pos="0">
                  <a:srgbClr val="F1DE6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12B5E092-EEC7-E04F-8166-1FA3507F13FB}"/>
                </a:ext>
              </a:extLst>
            </p:cNvPr>
            <p:cNvSpPr/>
            <p:nvPr/>
          </p:nvSpPr>
          <p:spPr>
            <a:xfrm rot="5400000">
              <a:off x="3832349" y="3067011"/>
              <a:ext cx="2386359" cy="1498137"/>
            </a:xfrm>
            <a:prstGeom prst="parallelogram">
              <a:avLst>
                <a:gd name="adj" fmla="val 43913"/>
              </a:avLst>
            </a:prstGeom>
            <a:gradFill>
              <a:gsLst>
                <a:gs pos="0">
                  <a:srgbClr val="586B77"/>
                </a:gs>
                <a:gs pos="55000">
                  <a:srgbClr val="17323F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3C6B0B16-60C7-2743-987B-B1874A1834C9}"/>
                </a:ext>
              </a:extLst>
            </p:cNvPr>
            <p:cNvSpPr/>
            <p:nvPr/>
          </p:nvSpPr>
          <p:spPr>
            <a:xfrm rot="16200000" flipH="1">
              <a:off x="5330488" y="3064613"/>
              <a:ext cx="2386359" cy="1498141"/>
            </a:xfrm>
            <a:prstGeom prst="parallelogram">
              <a:avLst>
                <a:gd name="adj" fmla="val 4425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A542C6-2E5D-E640-AF47-2A1DAED9E2AC}"/>
                </a:ext>
              </a:extLst>
            </p:cNvPr>
            <p:cNvCxnSpPr>
              <a:cxnSpLocks/>
            </p:cNvCxnSpPr>
            <p:nvPr/>
          </p:nvCxnSpPr>
          <p:spPr>
            <a:xfrm>
              <a:off x="5780471" y="1960280"/>
              <a:ext cx="0" cy="1328076"/>
            </a:xfrm>
            <a:prstGeom prst="line">
              <a:avLst/>
            </a:prstGeom>
            <a:ln w="12700">
              <a:gradFill>
                <a:gsLst>
                  <a:gs pos="0">
                    <a:srgbClr val="D0A600">
                      <a:alpha val="74000"/>
                    </a:srgbClr>
                  </a:gs>
                  <a:gs pos="100000">
                    <a:srgbClr val="524702">
                      <a:alpha val="95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D835D3BA-F909-7649-9620-7C08CB8B3843}"/>
                </a:ext>
              </a:extLst>
            </p:cNvPr>
            <p:cNvSpPr/>
            <p:nvPr/>
          </p:nvSpPr>
          <p:spPr>
            <a:xfrm>
              <a:off x="4318857" y="1957776"/>
              <a:ext cx="2945924" cy="1330037"/>
            </a:xfrm>
            <a:prstGeom prst="diamond">
              <a:avLst/>
            </a:prstGeom>
            <a:gradFill>
              <a:gsLst>
                <a:gs pos="50000">
                  <a:srgbClr val="E0C201">
                    <a:alpha val="0"/>
                  </a:srgbClr>
                </a:gs>
                <a:gs pos="100000">
                  <a:srgbClr val="8066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53A461C-4668-DD43-BC72-D110CE46E344}"/>
                </a:ext>
              </a:extLst>
            </p:cNvPr>
            <p:cNvSpPr/>
            <p:nvPr/>
          </p:nvSpPr>
          <p:spPr>
            <a:xfrm>
              <a:off x="4276095" y="1953408"/>
              <a:ext cx="2993738" cy="676206"/>
            </a:xfrm>
            <a:custGeom>
              <a:avLst/>
              <a:gdLst>
                <a:gd name="connsiteX0" fmla="*/ 1120135 w 2240270"/>
                <a:gd name="connsiteY0" fmla="*/ 0 h 514231"/>
                <a:gd name="connsiteX1" fmla="*/ 2240270 w 2240270"/>
                <a:gd name="connsiteY1" fmla="*/ 505723 h 514231"/>
                <a:gd name="connsiteX2" fmla="*/ 2221427 w 2240270"/>
                <a:gd name="connsiteY2" fmla="*/ 514231 h 514231"/>
                <a:gd name="connsiteX3" fmla="*/ 1120135 w 2240270"/>
                <a:gd name="connsiteY3" fmla="*/ 17015 h 514231"/>
                <a:gd name="connsiteX4" fmla="*/ 18844 w 2240270"/>
                <a:gd name="connsiteY4" fmla="*/ 514231 h 514231"/>
                <a:gd name="connsiteX5" fmla="*/ 0 w 2240270"/>
                <a:gd name="connsiteY5" fmla="*/ 505723 h 51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0270" h="514231">
                  <a:moveTo>
                    <a:pt x="1120135" y="0"/>
                  </a:moveTo>
                  <a:lnTo>
                    <a:pt x="2240270" y="505723"/>
                  </a:lnTo>
                  <a:lnTo>
                    <a:pt x="2221427" y="514231"/>
                  </a:lnTo>
                  <a:lnTo>
                    <a:pt x="1120135" y="17015"/>
                  </a:lnTo>
                  <a:lnTo>
                    <a:pt x="18844" y="514231"/>
                  </a:lnTo>
                  <a:lnTo>
                    <a:pt x="0" y="505723"/>
                  </a:lnTo>
                  <a:close/>
                </a:path>
              </a:pathLst>
            </a:custGeom>
            <a:solidFill>
              <a:srgbClr val="D0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D8BCD799-8418-824D-970C-50F14847A76D}"/>
                </a:ext>
              </a:extLst>
            </p:cNvPr>
            <p:cNvSpPr/>
            <p:nvPr/>
          </p:nvSpPr>
          <p:spPr>
            <a:xfrm rot="5400000">
              <a:off x="4616447" y="2279921"/>
              <a:ext cx="826537" cy="1498137"/>
            </a:xfrm>
            <a:prstGeom prst="parallelogram">
              <a:avLst>
                <a:gd name="adj" fmla="val 8146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75399B09-7A07-684C-9872-237B99541186}"/>
                </a:ext>
              </a:extLst>
            </p:cNvPr>
            <p:cNvSpPr/>
            <p:nvPr/>
          </p:nvSpPr>
          <p:spPr>
            <a:xfrm rot="16200000" flipH="1">
              <a:off x="6113380" y="2284346"/>
              <a:ext cx="826537" cy="1498137"/>
            </a:xfrm>
            <a:prstGeom prst="parallelogram">
              <a:avLst>
                <a:gd name="adj" fmla="val 81461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C5AB883D-D0CD-0245-8A68-0930F001249C}"/>
                </a:ext>
              </a:extLst>
            </p:cNvPr>
            <p:cNvSpPr/>
            <p:nvPr/>
          </p:nvSpPr>
          <p:spPr>
            <a:xfrm>
              <a:off x="4305985" y="1964367"/>
              <a:ext cx="2945924" cy="1330037"/>
            </a:xfrm>
            <a:prstGeom prst="diamond">
              <a:avLst/>
            </a:prstGeom>
            <a:gradFill>
              <a:gsLst>
                <a:gs pos="45000">
                  <a:srgbClr val="E0C201">
                    <a:alpha val="0"/>
                  </a:srgbClr>
                </a:gs>
                <a:gs pos="98000">
                  <a:schemeClr val="tx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9990921-C2CC-2249-B9BF-52BC8E8404B7}"/>
              </a:ext>
            </a:extLst>
          </p:cNvPr>
          <p:cNvGrpSpPr/>
          <p:nvPr/>
        </p:nvGrpSpPr>
        <p:grpSpPr>
          <a:xfrm>
            <a:off x="6273242" y="3029291"/>
            <a:ext cx="1191464" cy="1525371"/>
            <a:chOff x="6289786" y="3029291"/>
            <a:chExt cx="1191464" cy="152537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91B3132-BD03-2F49-ADD0-D9F7F92EC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6055" y="3319286"/>
              <a:ext cx="678869" cy="58164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CB42B16-A519-0848-841A-6C2B38FBD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9927" t="15965"/>
            <a:stretch>
              <a:fillRect/>
            </a:stretch>
          </p:blipFill>
          <p:spPr>
            <a:xfrm>
              <a:off x="7069317" y="3029291"/>
              <a:ext cx="411933" cy="493711"/>
            </a:xfrm>
            <a:custGeom>
              <a:avLst/>
              <a:gdLst>
                <a:gd name="connsiteX0" fmla="*/ 648706 w 648706"/>
                <a:gd name="connsiteY0" fmla="*/ 0 h 777489"/>
                <a:gd name="connsiteX1" fmla="*/ 648706 w 648706"/>
                <a:gd name="connsiteY1" fmla="*/ 777489 h 777489"/>
                <a:gd name="connsiteX2" fmla="*/ 0 w 648706"/>
                <a:gd name="connsiteY2" fmla="*/ 777489 h 777489"/>
                <a:gd name="connsiteX3" fmla="*/ 0 w 648706"/>
                <a:gd name="connsiteY3" fmla="*/ 297463 h 77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06" h="777489">
                  <a:moveTo>
                    <a:pt x="648706" y="0"/>
                  </a:moveTo>
                  <a:lnTo>
                    <a:pt x="648706" y="777489"/>
                  </a:lnTo>
                  <a:lnTo>
                    <a:pt x="0" y="777489"/>
                  </a:lnTo>
                  <a:lnTo>
                    <a:pt x="0" y="297463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BC68D74-3BFF-804D-AAEE-9B4C57484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0683" y="3780648"/>
              <a:ext cx="695198" cy="59563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86A2267-2FA6-2240-8DDB-A18F9B5B8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90000"/>
            </a:blip>
            <a:srcRect l="39927" t="15965"/>
            <a:stretch>
              <a:fillRect/>
            </a:stretch>
          </p:blipFill>
          <p:spPr>
            <a:xfrm>
              <a:off x="6657235" y="3683248"/>
              <a:ext cx="411933" cy="493711"/>
            </a:xfrm>
            <a:custGeom>
              <a:avLst/>
              <a:gdLst>
                <a:gd name="connsiteX0" fmla="*/ 648706 w 648706"/>
                <a:gd name="connsiteY0" fmla="*/ 0 h 777489"/>
                <a:gd name="connsiteX1" fmla="*/ 648706 w 648706"/>
                <a:gd name="connsiteY1" fmla="*/ 777489 h 777489"/>
                <a:gd name="connsiteX2" fmla="*/ 0 w 648706"/>
                <a:gd name="connsiteY2" fmla="*/ 777489 h 777489"/>
                <a:gd name="connsiteX3" fmla="*/ 0 w 648706"/>
                <a:gd name="connsiteY3" fmla="*/ 297463 h 77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06" h="777489">
                  <a:moveTo>
                    <a:pt x="648706" y="0"/>
                  </a:moveTo>
                  <a:lnTo>
                    <a:pt x="648706" y="777489"/>
                  </a:lnTo>
                  <a:lnTo>
                    <a:pt x="0" y="777489"/>
                  </a:lnTo>
                  <a:lnTo>
                    <a:pt x="0" y="297463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2FA091D-CB98-0846-BEB4-AB9FC5FD4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</a:blip>
            <a:stretch>
              <a:fillRect/>
            </a:stretch>
          </p:blipFill>
          <p:spPr>
            <a:xfrm>
              <a:off x="6289786" y="3967152"/>
              <a:ext cx="685721" cy="587510"/>
            </a:xfrm>
            <a:prstGeom prst="rect">
              <a:avLst/>
            </a:prstGeom>
          </p:spPr>
        </p:pic>
      </p:grpSp>
      <p:sp>
        <p:nvSpPr>
          <p:cNvPr id="73" name="Diamond 72">
            <a:extLst>
              <a:ext uri="{FF2B5EF4-FFF2-40B4-BE49-F238E27FC236}">
                <a16:creationId xmlns:a16="http://schemas.microsoft.com/office/drawing/2014/main" id="{93E0C9E4-4F12-0443-87CE-EF1ECC75149C}"/>
              </a:ext>
            </a:extLst>
          </p:cNvPr>
          <p:cNvSpPr/>
          <p:nvPr/>
        </p:nvSpPr>
        <p:spPr>
          <a:xfrm>
            <a:off x="4302774" y="1967875"/>
            <a:ext cx="2945924" cy="1330037"/>
          </a:xfrm>
          <a:prstGeom prst="diamond">
            <a:avLst/>
          </a:prstGeom>
          <a:gradFill>
            <a:gsLst>
              <a:gs pos="45000">
                <a:srgbClr val="E0C201">
                  <a:alpha val="0"/>
                </a:srgbClr>
              </a:gs>
              <a:gs pos="98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97DB6C-9F72-8840-BBE2-FD1DCA088B8E}"/>
              </a:ext>
            </a:extLst>
          </p:cNvPr>
          <p:cNvSpPr txBox="1"/>
          <p:nvPr/>
        </p:nvSpPr>
        <p:spPr>
          <a:xfrm>
            <a:off x="8486298" y="5465737"/>
            <a:ext cx="3221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2"/>
                </a:solidFill>
                <a:effectLst>
                  <a:outerShdw blurRad="355600" dist="38100" dir="2700000" algn="tl" rotWithShape="0">
                    <a:schemeClr val="accent4">
                      <a:alpha val="40000"/>
                    </a:schemeClr>
                  </a:outerShdw>
                </a:effectLst>
              </a:rPr>
              <a:t>Used software licenses and if they are used according to that license.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FCF0C26-F0B6-2147-9338-3D526A55391A}"/>
              </a:ext>
            </a:extLst>
          </p:cNvPr>
          <p:cNvSpPr/>
          <p:nvPr/>
        </p:nvSpPr>
        <p:spPr>
          <a:xfrm>
            <a:off x="8076568" y="5024069"/>
            <a:ext cx="3669098" cy="37208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tIns="72000" rIns="108000" bIns="72000" rtlCol="0" anchor="t"/>
          <a:lstStyle/>
          <a:p>
            <a:r>
              <a:rPr lang="en-US" sz="1400" b="1">
                <a:solidFill>
                  <a:schemeClr val="tx2"/>
                </a:solidFill>
              </a:rPr>
              <a:t>License usage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22B96F3-A026-134D-A979-E70D5BEB1035}"/>
              </a:ext>
            </a:extLst>
          </p:cNvPr>
          <p:cNvSpPr/>
          <p:nvPr/>
        </p:nvSpPr>
        <p:spPr>
          <a:xfrm>
            <a:off x="8076569" y="5024069"/>
            <a:ext cx="372084" cy="372084"/>
          </a:xfrm>
          <a:prstGeom prst="rect">
            <a:avLst/>
          </a:prstGeom>
          <a:gradFill>
            <a:gsLst>
              <a:gs pos="100000">
                <a:srgbClr val="F8E353"/>
              </a:gs>
              <a:gs pos="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endParaRPr lang="en-US" sz="1600" err="1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5D917A6-B2D2-7245-A28D-94DFB1D5FA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6568" y="5039768"/>
            <a:ext cx="355600" cy="30226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77F983E3-73AD-8E40-A5BE-2EAEA6C10B73}"/>
              </a:ext>
            </a:extLst>
          </p:cNvPr>
          <p:cNvSpPr/>
          <p:nvPr/>
        </p:nvSpPr>
        <p:spPr>
          <a:xfrm>
            <a:off x="494239" y="1443720"/>
            <a:ext cx="467554" cy="4645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FF050F-EE3F-0943-BC71-5955C894C707}"/>
              </a:ext>
            </a:extLst>
          </p:cNvPr>
          <p:cNvSpPr txBox="1"/>
          <p:nvPr/>
        </p:nvSpPr>
        <p:spPr>
          <a:xfrm>
            <a:off x="1009320" y="1479968"/>
            <a:ext cx="272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Open Source Health (OSH)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51B3B7-D3D8-7944-B77C-BAABEE37B321}"/>
              </a:ext>
            </a:extLst>
          </p:cNvPr>
          <p:cNvSpPr txBox="1"/>
          <p:nvPr/>
        </p:nvSpPr>
        <p:spPr>
          <a:xfrm>
            <a:off x="1009321" y="1908235"/>
            <a:ext cx="2765166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The systems in scope are assessed for risks resulting from the use of open source software.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r>
              <a:rPr lang="en-US" sz="1600">
                <a:solidFill>
                  <a:schemeClr val="bg1"/>
                </a:solidFill>
              </a:rPr>
              <a:t>The key sources for this check are configuration files of common dependency management systems (e.g. </a:t>
            </a:r>
            <a:r>
              <a:rPr lang="en-US" sz="1600" err="1">
                <a:solidFill>
                  <a:schemeClr val="bg1"/>
                </a:solidFill>
              </a:rPr>
              <a:t>Nuget</a:t>
            </a:r>
            <a:r>
              <a:rPr lang="en-US" sz="1600">
                <a:solidFill>
                  <a:schemeClr val="bg1"/>
                </a:solidFill>
              </a:rPr>
              <a:t>, Maven, and </a:t>
            </a:r>
            <a:r>
              <a:rPr lang="en-US" sz="1600" err="1">
                <a:solidFill>
                  <a:schemeClr val="bg1"/>
                </a:solidFill>
              </a:rPr>
              <a:t>NPM</a:t>
            </a:r>
            <a:r>
              <a:rPr lang="en-US" sz="1600">
                <a:solidFill>
                  <a:schemeClr val="bg1"/>
                </a:solidFill>
              </a:rPr>
              <a:t>).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r>
              <a:rPr lang="en-US" sz="1600">
                <a:solidFill>
                  <a:schemeClr val="bg1"/>
                </a:solidFill>
              </a:rPr>
              <a:t>This information is used to uncover risks related to known vulnerabilities, freshness and license usage.</a:t>
            </a:r>
          </a:p>
          <a:p>
            <a:pPr>
              <a:lnSpc>
                <a:spcPct val="150000"/>
              </a:lnSpc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39C023B-31A6-5640-A05B-8F5EB7831588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100000"/>
          </a:blip>
          <a:stretch>
            <a:fillRect/>
          </a:stretch>
        </p:blipFill>
        <p:spPr>
          <a:xfrm>
            <a:off x="547658" y="1508560"/>
            <a:ext cx="355600" cy="302260"/>
          </a:xfrm>
          <a:prstGeom prst="rect">
            <a:avLst/>
          </a:prstGeom>
        </p:spPr>
      </p:pic>
      <p:cxnSp>
        <p:nvCxnSpPr>
          <p:cNvPr id="69" name="Gebogen verbindingslijn 8">
            <a:extLst>
              <a:ext uri="{FF2B5EF4-FFF2-40B4-BE49-F238E27FC236}">
                <a16:creationId xmlns:a16="http://schemas.microsoft.com/office/drawing/2014/main" id="{0C02A5CB-365C-574E-A1E7-BAFB9711C510}"/>
              </a:ext>
            </a:extLst>
          </p:cNvPr>
          <p:cNvCxnSpPr>
            <a:cxnSpLocks/>
          </p:cNvCxnSpPr>
          <p:nvPr/>
        </p:nvCxnSpPr>
        <p:spPr>
          <a:xfrm flipV="1">
            <a:off x="731983" y="1912884"/>
            <a:ext cx="0" cy="3653727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81F1C4-DBC6-2D43-A0FE-D7575BF22BA4}"/>
              </a:ext>
            </a:extLst>
          </p:cNvPr>
          <p:cNvCxnSpPr>
            <a:cxnSpLocks/>
          </p:cNvCxnSpPr>
          <p:nvPr/>
        </p:nvCxnSpPr>
        <p:spPr>
          <a:xfrm flipH="1">
            <a:off x="7272739" y="1388281"/>
            <a:ext cx="804695" cy="1990389"/>
          </a:xfrm>
          <a:prstGeom prst="line">
            <a:avLst/>
          </a:prstGeom>
          <a:ln w="19050">
            <a:gradFill>
              <a:gsLst>
                <a:gs pos="0">
                  <a:srgbClr val="FFFFFF">
                    <a:alpha val="0"/>
                  </a:srgbClr>
                </a:gs>
                <a:gs pos="97000">
                  <a:schemeClr val="bg1">
                    <a:alpha val="0"/>
                  </a:schemeClr>
                </a:gs>
                <a:gs pos="92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83DE6C4-C6DD-4149-AFF8-06B5C5CCA959}"/>
              </a:ext>
            </a:extLst>
          </p:cNvPr>
          <p:cNvCxnSpPr>
            <a:cxnSpLocks/>
          </p:cNvCxnSpPr>
          <p:nvPr/>
        </p:nvCxnSpPr>
        <p:spPr>
          <a:xfrm flipH="1" flipV="1">
            <a:off x="7272739" y="3378670"/>
            <a:ext cx="803098" cy="2017484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98000">
                  <a:srgbClr val="FFFFFF">
                    <a:alpha val="0"/>
                  </a:srgbClr>
                </a:gs>
                <a:gs pos="92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1FC3F55-BB50-294E-86D5-FE69C1B8EFFA}"/>
              </a:ext>
            </a:extLst>
          </p:cNvPr>
          <p:cNvSpPr/>
          <p:nvPr/>
        </p:nvSpPr>
        <p:spPr>
          <a:xfrm>
            <a:off x="7248789" y="3281277"/>
            <a:ext cx="167678" cy="173518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5000"/>
                </a:schemeClr>
              </a:gs>
            </a:gsLst>
            <a:lin ang="2700000" scaled="0"/>
          </a:gradFill>
          <a:ln w="47625">
            <a:solidFill>
              <a:schemeClr val="bg1">
                <a:alpha val="90000"/>
              </a:schemeClr>
            </a:solidFill>
          </a:ln>
          <a:effectLst>
            <a:outerShdw blurRad="38100" dist="38100" dir="13500000" algn="b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34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1074 L 2.08333E-6 0.0002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_NUMBER">
            <a:extLst>
              <a:ext uri="{FF2B5EF4-FFF2-40B4-BE49-F238E27FC236}">
                <a16:creationId xmlns:a16="http://schemas.microsoft.com/office/drawing/2014/main" id="{7E702EAD-0EDF-F14B-BCF1-3374C4897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0" name="SUBTITLE">
            <a:extLst>
              <a:ext uri="{FF2B5EF4-FFF2-40B4-BE49-F238E27FC236}">
                <a16:creationId xmlns:a16="http://schemas.microsoft.com/office/drawing/2014/main" id="{EB811218-1F4C-A74F-B046-57C38BEBF2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 err="1"/>
              <a:t>Key</a:t>
            </a:r>
            <a:r>
              <a:rPr lang="da-DK" dirty="0"/>
              <a:t>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Open source and IP</a:t>
            </a:r>
          </a:p>
        </p:txBody>
      </p:sp>
      <p:sp>
        <p:nvSpPr>
          <p:cNvPr id="68" name="TITLE">
            <a:extLst>
              <a:ext uri="{FF2B5EF4-FFF2-40B4-BE49-F238E27FC236}">
                <a16:creationId xmlns:a16="http://schemas.microsoft.com/office/drawing/2014/main" id="{819D60A3-E539-D240-8F7B-2E334005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OSH_TOTAL_VULN</a:t>
            </a:r>
            <a:r>
              <a:rPr lang="en-US" dirty="0"/>
              <a:t> vulnerable 3</a:t>
            </a:r>
            <a:r>
              <a:rPr lang="en-US" baseline="30000" dirty="0"/>
              <a:t>rd</a:t>
            </a:r>
            <a:r>
              <a:rPr lang="en-US" dirty="0"/>
              <a:t> party open-source dependencies were identified</a:t>
            </a:r>
          </a:p>
        </p:txBody>
      </p:sp>
      <p:sp>
        <p:nvSpPr>
          <p:cNvPr id="70" name="CONTENT">
            <a:extLst>
              <a:ext uri="{FF2B5EF4-FFF2-40B4-BE49-F238E27FC236}">
                <a16:creationId xmlns:a16="http://schemas.microsoft.com/office/drawing/2014/main" id="{35382002-BD0E-6D41-9C6F-BAEA966CEA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OSH_VULN_SUMMARY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OSH_LEGAL_SUMMARY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OSH_FRESHNESS_SUMMARY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OSH_MANAGEMENT_SUMMARY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1" name="TOTAL_DEPS">
            <a:extLst>
              <a:ext uri="{FF2B5EF4-FFF2-40B4-BE49-F238E27FC236}">
                <a16:creationId xmlns:a16="http://schemas.microsoft.com/office/drawing/2014/main" id="{8FE61D71-5271-124A-B53B-13F22C55A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OSH_TOTAL_DEPS</a:t>
            </a:r>
            <a:endParaRPr lang="en-US" dirty="0"/>
          </a:p>
        </p:txBody>
      </p:sp>
      <p:sp>
        <p:nvSpPr>
          <p:cNvPr id="57" name="TEXT">
            <a:extLst>
              <a:ext uri="{FF2B5EF4-FFF2-40B4-BE49-F238E27FC236}">
                <a16:creationId xmlns:a16="http://schemas.microsoft.com/office/drawing/2014/main" id="{9D7B5685-CC33-754B-82BD-27D4B80A0CE2}"/>
              </a:ext>
            </a:extLst>
          </p:cNvPr>
          <p:cNvSpPr txBox="1"/>
          <p:nvPr/>
        </p:nvSpPr>
        <p:spPr>
          <a:xfrm>
            <a:off x="4564120" y="924589"/>
            <a:ext cx="81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/>
              <a:t>SNAPSHOT DATE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FCD4EA4-8E29-274C-9606-88147EEF45EE}"/>
              </a:ext>
            </a:extLst>
          </p:cNvPr>
          <p:cNvGrpSpPr/>
          <p:nvPr/>
        </p:nvGrpSpPr>
        <p:grpSpPr>
          <a:xfrm>
            <a:off x="5354172" y="806776"/>
            <a:ext cx="594110" cy="850933"/>
            <a:chOff x="10569980" y="810077"/>
            <a:chExt cx="594110" cy="85093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09A7ED2-A2F9-034C-B120-790832D15299}"/>
                </a:ext>
              </a:extLst>
            </p:cNvPr>
            <p:cNvSpPr/>
            <p:nvPr/>
          </p:nvSpPr>
          <p:spPr>
            <a:xfrm>
              <a:off x="10616419" y="833977"/>
              <a:ext cx="234759" cy="368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E632EFC-37E4-9B4A-B654-C53AB5D4C9C4}"/>
                </a:ext>
              </a:extLst>
            </p:cNvPr>
            <p:cNvSpPr/>
            <p:nvPr/>
          </p:nvSpPr>
          <p:spPr>
            <a:xfrm>
              <a:off x="10569980" y="813438"/>
              <a:ext cx="590530" cy="47139"/>
            </a:xfrm>
            <a:custGeom>
              <a:avLst/>
              <a:gdLst>
                <a:gd name="connsiteX0" fmla="*/ 48742 w 590530"/>
                <a:gd name="connsiteY0" fmla="*/ 0 h 47139"/>
                <a:gd name="connsiteX1" fmla="*/ 541788 w 590530"/>
                <a:gd name="connsiteY1" fmla="*/ 0 h 47139"/>
                <a:gd name="connsiteX2" fmla="*/ 587073 w 590530"/>
                <a:gd name="connsiteY2" fmla="*/ 30017 h 47139"/>
                <a:gd name="connsiteX3" fmla="*/ 590530 w 590530"/>
                <a:gd name="connsiteY3" fmla="*/ 47139 h 47139"/>
                <a:gd name="connsiteX4" fmla="*/ 0 w 590530"/>
                <a:gd name="connsiteY4" fmla="*/ 47139 h 47139"/>
                <a:gd name="connsiteX5" fmla="*/ 3457 w 590530"/>
                <a:gd name="connsiteY5" fmla="*/ 30017 h 47139"/>
                <a:gd name="connsiteX6" fmla="*/ 48742 w 590530"/>
                <a:gd name="connsiteY6" fmla="*/ 0 h 4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30" h="47139">
                  <a:moveTo>
                    <a:pt x="48742" y="0"/>
                  </a:moveTo>
                  <a:lnTo>
                    <a:pt x="541788" y="0"/>
                  </a:lnTo>
                  <a:cubicBezTo>
                    <a:pt x="562145" y="0"/>
                    <a:pt x="579612" y="12377"/>
                    <a:pt x="587073" y="30017"/>
                  </a:cubicBezTo>
                  <a:lnTo>
                    <a:pt x="590530" y="47139"/>
                  </a:lnTo>
                  <a:lnTo>
                    <a:pt x="0" y="47139"/>
                  </a:lnTo>
                  <a:lnTo>
                    <a:pt x="3457" y="30017"/>
                  </a:lnTo>
                  <a:cubicBezTo>
                    <a:pt x="10918" y="12377"/>
                    <a:pt x="28385" y="0"/>
                    <a:pt x="48742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1E1648D-EC62-F54D-A2A0-57CEE34B1C83}"/>
                </a:ext>
              </a:extLst>
            </p:cNvPr>
            <p:cNvSpPr/>
            <p:nvPr/>
          </p:nvSpPr>
          <p:spPr>
            <a:xfrm>
              <a:off x="10587816" y="810077"/>
              <a:ext cx="576274" cy="850933"/>
            </a:xfrm>
            <a:custGeom>
              <a:avLst/>
              <a:gdLst>
                <a:gd name="connsiteX0" fmla="*/ 24556 w 576274"/>
                <a:gd name="connsiteY0" fmla="*/ 0 h 850933"/>
                <a:gd name="connsiteX1" fmla="*/ 28104 w 576274"/>
                <a:gd name="connsiteY1" fmla="*/ 0 h 850933"/>
                <a:gd name="connsiteX2" fmla="*/ 329430 w 576274"/>
                <a:gd name="connsiteY2" fmla="*/ 0 h 850933"/>
                <a:gd name="connsiteX3" fmla="*/ 527126 w 576274"/>
                <a:gd name="connsiteY3" fmla="*/ 0 h 850933"/>
                <a:gd name="connsiteX4" fmla="*/ 572411 w 576274"/>
                <a:gd name="connsiteY4" fmla="*/ 30017 h 850933"/>
                <a:gd name="connsiteX5" fmla="*/ 575483 w 576274"/>
                <a:gd name="connsiteY5" fmla="*/ 45234 h 850933"/>
                <a:gd name="connsiteX6" fmla="*/ 575483 w 576274"/>
                <a:gd name="connsiteY6" fmla="*/ 572261 h 850933"/>
                <a:gd name="connsiteX7" fmla="*/ 576274 w 576274"/>
                <a:gd name="connsiteY7" fmla="*/ 573052 h 850933"/>
                <a:gd name="connsiteX8" fmla="*/ 576274 w 576274"/>
                <a:gd name="connsiteY8" fmla="*/ 850933 h 850933"/>
                <a:gd name="connsiteX9" fmla="*/ 300905 w 576274"/>
                <a:gd name="connsiteY9" fmla="*/ 575564 h 850933"/>
                <a:gd name="connsiteX10" fmla="*/ 295881 w 576274"/>
                <a:gd name="connsiteY10" fmla="*/ 575564 h 850933"/>
                <a:gd name="connsiteX11" fmla="*/ 20512 w 576274"/>
                <a:gd name="connsiteY11" fmla="*/ 850933 h 850933"/>
                <a:gd name="connsiteX12" fmla="*/ 20512 w 576274"/>
                <a:gd name="connsiteY12" fmla="*/ 575564 h 850933"/>
                <a:gd name="connsiteX13" fmla="*/ 19858 w 576274"/>
                <a:gd name="connsiteY13" fmla="*/ 575564 h 850933"/>
                <a:gd name="connsiteX14" fmla="*/ 19858 w 576274"/>
                <a:gd name="connsiteY14" fmla="*/ 43281 h 850933"/>
                <a:gd name="connsiteX15" fmla="*/ 17180 w 576274"/>
                <a:gd name="connsiteY15" fmla="*/ 30017 h 850933"/>
                <a:gd name="connsiteX16" fmla="*/ 0 w 576274"/>
                <a:gd name="connsiteY16" fmla="*/ 9154 h 850933"/>
                <a:gd name="connsiteX17" fmla="*/ 626 w 576274"/>
                <a:gd name="connsiteY17" fmla="*/ 8394 h 850933"/>
                <a:gd name="connsiteX18" fmla="*/ 19858 w 576274"/>
                <a:gd name="connsiteY18" fmla="*/ 2519 h 850933"/>
                <a:gd name="connsiteX19" fmla="*/ 19858 w 576274"/>
                <a:gd name="connsiteY19" fmla="*/ 1946 h 85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6274" h="850933">
                  <a:moveTo>
                    <a:pt x="24556" y="0"/>
                  </a:moveTo>
                  <a:lnTo>
                    <a:pt x="28104" y="0"/>
                  </a:lnTo>
                  <a:lnTo>
                    <a:pt x="329430" y="0"/>
                  </a:lnTo>
                  <a:lnTo>
                    <a:pt x="527126" y="0"/>
                  </a:lnTo>
                  <a:cubicBezTo>
                    <a:pt x="547483" y="0"/>
                    <a:pt x="564950" y="12377"/>
                    <a:pt x="572411" y="30017"/>
                  </a:cubicBezTo>
                  <a:lnTo>
                    <a:pt x="575483" y="45234"/>
                  </a:lnTo>
                  <a:lnTo>
                    <a:pt x="575483" y="572261"/>
                  </a:lnTo>
                  <a:lnTo>
                    <a:pt x="576274" y="573052"/>
                  </a:lnTo>
                  <a:lnTo>
                    <a:pt x="576274" y="850933"/>
                  </a:lnTo>
                  <a:lnTo>
                    <a:pt x="300905" y="575564"/>
                  </a:lnTo>
                  <a:lnTo>
                    <a:pt x="295881" y="575564"/>
                  </a:lnTo>
                  <a:lnTo>
                    <a:pt x="20512" y="850933"/>
                  </a:lnTo>
                  <a:lnTo>
                    <a:pt x="20512" y="575564"/>
                  </a:lnTo>
                  <a:lnTo>
                    <a:pt x="19858" y="575564"/>
                  </a:lnTo>
                  <a:lnTo>
                    <a:pt x="19858" y="43281"/>
                  </a:lnTo>
                  <a:lnTo>
                    <a:pt x="17180" y="30017"/>
                  </a:lnTo>
                  <a:lnTo>
                    <a:pt x="0" y="9154"/>
                  </a:lnTo>
                  <a:lnTo>
                    <a:pt x="626" y="8394"/>
                  </a:lnTo>
                  <a:lnTo>
                    <a:pt x="19858" y="2519"/>
                  </a:lnTo>
                  <a:lnTo>
                    <a:pt x="19858" y="1946"/>
                  </a:lnTo>
                  <a:close/>
                </a:path>
              </a:pathLst>
            </a:custGeom>
            <a:gradFill>
              <a:gsLst>
                <a:gs pos="81000">
                  <a:schemeClr val="bg1"/>
                </a:gs>
                <a:gs pos="55000">
                  <a:schemeClr val="bg2"/>
                </a:gs>
                <a:gs pos="0">
                  <a:schemeClr val="tx1">
                    <a:lumMod val="20000"/>
                    <a:lumOff val="80000"/>
                  </a:schemeClr>
                </a:gs>
                <a:gs pos="13000">
                  <a:schemeClr val="bg1"/>
                </a:gs>
              </a:gsLst>
              <a:lin ang="5400000" scaled="0"/>
            </a:gradFill>
            <a:ln>
              <a:noFill/>
            </a:ln>
            <a:effectLst>
              <a:outerShdw blurRad="254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62" name="DATE_BOX">
            <a:extLst>
              <a:ext uri="{FF2B5EF4-FFF2-40B4-BE49-F238E27FC236}">
                <a16:creationId xmlns:a16="http://schemas.microsoft.com/office/drawing/2014/main" id="{99EAEF4D-487F-7E40-988B-DD1B4BDB1B42}"/>
              </a:ext>
            </a:extLst>
          </p:cNvPr>
          <p:cNvSpPr txBox="1"/>
          <p:nvPr/>
        </p:nvSpPr>
        <p:spPr>
          <a:xfrm>
            <a:off x="5037678" y="863629"/>
            <a:ext cx="1269963" cy="53925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tx2">
                    <a:alpha val="70000"/>
                  </a:schemeClr>
                </a:solidFill>
              </a:rPr>
              <a:t>OSH_DATE_DAY</a:t>
            </a:r>
            <a:endParaRPr lang="en-US" sz="1200" b="1" dirty="0">
              <a:solidFill>
                <a:schemeClr val="tx2">
                  <a:alpha val="70000"/>
                </a:schemeClr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tx2">
                    <a:alpha val="70000"/>
                  </a:schemeClr>
                </a:solidFill>
              </a:rPr>
              <a:t>OSH_DATE_MONTH</a:t>
            </a:r>
            <a:endParaRPr lang="en-US" sz="1200" b="1" dirty="0">
              <a:solidFill>
                <a:schemeClr val="tx2">
                  <a:alpha val="70000"/>
                </a:schemeClr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dirty="0" err="1">
                <a:solidFill>
                  <a:schemeClr val="tx1">
                    <a:alpha val="60000"/>
                  </a:schemeClr>
                </a:solidFill>
              </a:rPr>
              <a:t>OSH_DATE_YEAR</a:t>
            </a:r>
            <a:endParaRPr lang="en-US" sz="1200" dirty="0">
              <a:solidFill>
                <a:schemeClr val="tx1">
                  <a:alpha val="60000"/>
                </a:schemeClr>
              </a:solidFill>
            </a:endParaRPr>
          </a:p>
        </p:txBody>
      </p:sp>
      <p:graphicFrame>
        <p:nvGraphicFramePr>
          <p:cNvPr id="6" name="CHART_1">
            <a:extLst>
              <a:ext uri="{FF2B5EF4-FFF2-40B4-BE49-F238E27FC236}">
                <a16:creationId xmlns:a16="http://schemas.microsoft.com/office/drawing/2014/main" id="{C04CE8AB-B4BC-90F2-0ABA-6641978088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6656831"/>
              </p:ext>
            </p:extLst>
          </p:nvPr>
        </p:nvGraphicFramePr>
        <p:xfrm>
          <a:off x="2366249" y="2825980"/>
          <a:ext cx="3240000" cy="1475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_2">
            <a:extLst>
              <a:ext uri="{FF2B5EF4-FFF2-40B4-BE49-F238E27FC236}">
                <a16:creationId xmlns:a16="http://schemas.microsoft.com/office/drawing/2014/main" id="{81D6CA2D-63F4-2ADE-B0B2-80AF25FA20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294388"/>
              </p:ext>
            </p:extLst>
          </p:nvPr>
        </p:nvGraphicFramePr>
        <p:xfrm>
          <a:off x="2365814" y="4021134"/>
          <a:ext cx="3240000" cy="2520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D0A0AD-8EC9-4B45-9E7B-B0715AA85681}"/>
              </a:ext>
            </a:extLst>
          </p:cNvPr>
          <p:cNvSpPr txBox="1"/>
          <p:nvPr/>
        </p:nvSpPr>
        <p:spPr>
          <a:xfrm>
            <a:off x="11068163" y="-374999"/>
            <a:ext cx="1104939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OSH_SLIDE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525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309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20E78A-93B6-E30A-9B53-390415EDC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Management summary</a:t>
            </a:r>
          </a:p>
          <a:p>
            <a:r>
              <a:rPr lang="en-US" dirty="0"/>
              <a:t>Key findings</a:t>
            </a:r>
          </a:p>
          <a:p>
            <a:r>
              <a:rPr lang="en-US" b="1" dirty="0"/>
              <a:t>Appendix: Measurement model details</a:t>
            </a:r>
          </a:p>
          <a:p>
            <a:pPr lvl="1"/>
            <a:r>
              <a:rPr lang="en-US" b="1" dirty="0"/>
              <a:t>Maintainability</a:t>
            </a:r>
          </a:p>
          <a:p>
            <a:pPr lvl="1"/>
            <a:r>
              <a:rPr lang="en-US" dirty="0"/>
              <a:t>Architecture 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00DC2-25EC-9AD7-0980-C001B837C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FEC5A-ACAB-D5DA-37B1-1EE4A78B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933919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</a:t>
            </a:r>
            <a:r>
              <a:rPr lang="en-US" noProof="0" dirty="0"/>
              <a:t>VOLUME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Keep your codebase small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D8964B-4480-5D44-94EE-38D593FE274F}"/>
              </a:ext>
            </a:extLst>
          </p:cNvPr>
          <p:cNvSpPr/>
          <p:nvPr/>
        </p:nvSpPr>
        <p:spPr>
          <a:xfrm>
            <a:off x="7524881" y="3485007"/>
            <a:ext cx="1861060" cy="651223"/>
          </a:xfrm>
          <a:prstGeom prst="rect">
            <a:avLst/>
          </a:prstGeom>
          <a:solidFill>
            <a:schemeClr val="tx2"/>
          </a:solidFill>
          <a:ln w="12700">
            <a:noFill/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40000" rIns="0" rtlCol="0" anchor="ctr"/>
          <a:lstStyle/>
          <a:p>
            <a:r>
              <a:rPr lang="nl-NL" sz="1399" dirty="0">
                <a:solidFill>
                  <a:schemeClr val="bg1"/>
                </a:solidFill>
                <a:latin typeface="Calibri Regular"/>
              </a:rPr>
              <a:t>Productivity benchmark </a:t>
            </a:r>
            <a:r>
              <a:rPr lang="nl-NL" sz="1399" b="1" dirty="0">
                <a:solidFill>
                  <a:schemeClr val="bg1"/>
                </a:solidFill>
                <a:latin typeface="Calibri Regular"/>
              </a:rPr>
              <a:t>C#</a:t>
            </a:r>
          </a:p>
        </p:txBody>
      </p:sp>
      <p:pic>
        <p:nvPicPr>
          <p:cNvPr id="29" name="Picture 28" descr="ico_development-01.eps">
            <a:extLst>
              <a:ext uri="{FF2B5EF4-FFF2-40B4-BE49-F238E27FC236}">
                <a16:creationId xmlns:a16="http://schemas.microsoft.com/office/drawing/2014/main" id="{63B94C92-6541-0A4B-9330-224C5F921E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100000" contras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277" y="3614486"/>
            <a:ext cx="406412" cy="406412"/>
          </a:xfrm>
          <a:prstGeom prst="rect">
            <a:avLst/>
          </a:prstGeom>
          <a:noFill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F64031-497F-DA40-8B63-C9D56532D0C5}"/>
              </a:ext>
            </a:extLst>
          </p:cNvPr>
          <p:cNvSpPr/>
          <p:nvPr/>
        </p:nvSpPr>
        <p:spPr>
          <a:xfrm>
            <a:off x="9566474" y="3485007"/>
            <a:ext cx="1861059" cy="651223"/>
          </a:xfrm>
          <a:prstGeom prst="rect">
            <a:avLst/>
          </a:prstGeom>
          <a:solidFill>
            <a:schemeClr val="accent2"/>
          </a:solidFill>
          <a:ln w="12700">
            <a:noFill/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40000" rIns="0" rtlCol="0" anchor="ctr"/>
          <a:lstStyle/>
          <a:p>
            <a:r>
              <a:rPr lang="nl-NL" sz="1399" dirty="0">
                <a:solidFill>
                  <a:schemeClr val="bg1"/>
                </a:solidFill>
                <a:latin typeface="Calibri Regular"/>
              </a:rPr>
              <a:t>Productivity benchmark </a:t>
            </a:r>
            <a:r>
              <a:rPr lang="nl-NL" sz="1399" b="1" dirty="0">
                <a:solidFill>
                  <a:schemeClr val="bg1"/>
                </a:solidFill>
                <a:latin typeface="Calibri Regular"/>
              </a:rPr>
              <a:t>Ruby</a:t>
            </a:r>
          </a:p>
        </p:txBody>
      </p:sp>
      <p:pic>
        <p:nvPicPr>
          <p:cNvPr id="31" name="Picture 30" descr="ico_development-01.eps">
            <a:extLst>
              <a:ext uri="{FF2B5EF4-FFF2-40B4-BE49-F238E27FC236}">
                <a16:creationId xmlns:a16="http://schemas.microsoft.com/office/drawing/2014/main" id="{8434CA27-A359-E748-A99F-81382E273E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B900">
                <a:tint val="45000"/>
                <a:satMod val="400000"/>
              </a:srgbClr>
            </a:duotone>
            <a:lum bright="100000" contras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6586" y="3614486"/>
            <a:ext cx="406412" cy="406412"/>
          </a:xfrm>
          <a:prstGeom prst="rect">
            <a:avLst/>
          </a:prstGeom>
          <a:noFill/>
          <a:ln w="12700">
            <a:noFill/>
            <a:prstDash val="sysDot"/>
          </a:ln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BACE0128-74D0-FB44-B726-656EFD5C2BD3}"/>
              </a:ext>
            </a:extLst>
          </p:cNvPr>
          <p:cNvSpPr/>
          <p:nvPr/>
        </p:nvSpPr>
        <p:spPr>
          <a:xfrm>
            <a:off x="7939268" y="2156966"/>
            <a:ext cx="1032985" cy="890504"/>
          </a:xfrm>
          <a:prstGeom prst="hexagon">
            <a:avLst/>
          </a:prstGeom>
          <a:solidFill>
            <a:srgbClr val="AFB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99" dirty="0">
                <a:latin typeface="Calibri Regular"/>
              </a:rPr>
              <a:t>Lines of code</a:t>
            </a:r>
            <a:br>
              <a:rPr lang="en-US" sz="999" dirty="0">
                <a:latin typeface="Calibri Regular"/>
              </a:rPr>
            </a:br>
            <a:r>
              <a:rPr lang="en-US" sz="1399" b="1" dirty="0">
                <a:latin typeface="Calibri Regular"/>
              </a:rPr>
              <a:t>C#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6BE3372D-5023-0049-A947-B6308B47A82E}"/>
              </a:ext>
            </a:extLst>
          </p:cNvPr>
          <p:cNvSpPr/>
          <p:nvPr/>
        </p:nvSpPr>
        <p:spPr>
          <a:xfrm>
            <a:off x="9966598" y="2156966"/>
            <a:ext cx="1032985" cy="890504"/>
          </a:xfrm>
          <a:prstGeom prst="hexagon">
            <a:avLst/>
          </a:prstGeom>
          <a:solidFill>
            <a:srgbClr val="AFB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99" dirty="0">
                <a:latin typeface="Calibri Regular"/>
              </a:rPr>
              <a:t>Lines of code</a:t>
            </a:r>
            <a:br>
              <a:rPr lang="en-US" sz="999" dirty="0">
                <a:latin typeface="Calibri Regular"/>
              </a:rPr>
            </a:br>
            <a:r>
              <a:rPr lang="en-US" sz="1399" b="1" dirty="0">
                <a:latin typeface="Calibri Regular"/>
              </a:rPr>
              <a:t>Ruby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208AE4B-3D3B-DE49-A38D-C7D608CA096B}"/>
              </a:ext>
            </a:extLst>
          </p:cNvPr>
          <p:cNvSpPr/>
          <p:nvPr/>
        </p:nvSpPr>
        <p:spPr>
          <a:xfrm rot="5400000">
            <a:off x="8306437" y="3151925"/>
            <a:ext cx="303630" cy="233558"/>
          </a:xfrm>
          <a:prstGeom prst="rightArrow">
            <a:avLst/>
          </a:prstGeom>
          <a:solidFill>
            <a:srgbClr val="DB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>
              <a:solidFill>
                <a:schemeClr val="tx1"/>
              </a:solidFill>
              <a:latin typeface="Calibri Regular"/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593655D8-7947-0141-BD69-F4D75E364BFB}"/>
              </a:ext>
            </a:extLst>
          </p:cNvPr>
          <p:cNvSpPr/>
          <p:nvPr/>
        </p:nvSpPr>
        <p:spPr>
          <a:xfrm rot="5400000">
            <a:off x="10339939" y="3151925"/>
            <a:ext cx="303630" cy="233558"/>
          </a:xfrm>
          <a:prstGeom prst="rightArrow">
            <a:avLst/>
          </a:prstGeom>
          <a:solidFill>
            <a:srgbClr val="DB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>
              <a:solidFill>
                <a:schemeClr val="tx1"/>
              </a:solidFill>
              <a:latin typeface="Calibri Regular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401372F-90D4-934D-911B-76C578E89EB1}"/>
              </a:ext>
            </a:extLst>
          </p:cNvPr>
          <p:cNvSpPr/>
          <p:nvPr/>
        </p:nvSpPr>
        <p:spPr>
          <a:xfrm rot="5400000">
            <a:off x="8306437" y="4266451"/>
            <a:ext cx="303630" cy="233558"/>
          </a:xfrm>
          <a:prstGeom prst="rightArrow">
            <a:avLst/>
          </a:prstGeom>
          <a:solidFill>
            <a:srgbClr val="DB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>
              <a:solidFill>
                <a:schemeClr val="tx1"/>
              </a:solidFill>
              <a:latin typeface="Calibri Regular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BDCDD056-9FFD-374C-96BB-08804F393273}"/>
              </a:ext>
            </a:extLst>
          </p:cNvPr>
          <p:cNvSpPr/>
          <p:nvPr/>
        </p:nvSpPr>
        <p:spPr>
          <a:xfrm rot="5400000">
            <a:off x="10339939" y="4259966"/>
            <a:ext cx="303630" cy="233558"/>
          </a:xfrm>
          <a:prstGeom prst="rightArrow">
            <a:avLst/>
          </a:prstGeom>
          <a:solidFill>
            <a:srgbClr val="DB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>
              <a:solidFill>
                <a:schemeClr val="tx1"/>
              </a:solidFill>
              <a:latin typeface="Calibri Regular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E4F8B6-7BE2-624C-A239-99C1DC66B814}"/>
              </a:ext>
            </a:extLst>
          </p:cNvPr>
          <p:cNvSpPr/>
          <p:nvPr/>
        </p:nvSpPr>
        <p:spPr>
          <a:xfrm>
            <a:off x="7524880" y="4601881"/>
            <a:ext cx="3902653" cy="1429068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B4D13-1E1A-FA48-846C-DECE824E8207}"/>
              </a:ext>
            </a:extLst>
          </p:cNvPr>
          <p:cNvSpPr txBox="1"/>
          <p:nvPr/>
        </p:nvSpPr>
        <p:spPr>
          <a:xfrm>
            <a:off x="9377756" y="5051609"/>
            <a:ext cx="1739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Calibri Regular"/>
              </a:rPr>
              <a:t>System rebuild value</a:t>
            </a:r>
            <a:br>
              <a:rPr lang="en-US" sz="1400" dirty="0">
                <a:latin typeface="Calibri Regular"/>
              </a:rPr>
            </a:br>
            <a:r>
              <a:rPr lang="en-US" sz="1400" dirty="0">
                <a:solidFill>
                  <a:schemeClr val="accent4"/>
                </a:solidFill>
                <a:latin typeface="Calibri Regular"/>
              </a:rPr>
              <a:t>in person years (</a:t>
            </a:r>
            <a:r>
              <a:rPr lang="en-US" sz="1400" dirty="0" err="1">
                <a:solidFill>
                  <a:schemeClr val="accent4"/>
                </a:solidFill>
                <a:latin typeface="Calibri Regular"/>
              </a:rPr>
              <a:t>PY</a:t>
            </a:r>
            <a:r>
              <a:rPr lang="en-US" sz="1400" dirty="0">
                <a:solidFill>
                  <a:schemeClr val="accent4"/>
                </a:solidFill>
                <a:latin typeface="Calibri Regular"/>
              </a:rPr>
              <a:t>)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0BED7CC-8D05-274D-A993-FB556A7CB03B}"/>
              </a:ext>
            </a:extLst>
          </p:cNvPr>
          <p:cNvSpPr/>
          <p:nvPr/>
        </p:nvSpPr>
        <p:spPr>
          <a:xfrm>
            <a:off x="7885616" y="5165324"/>
            <a:ext cx="730772" cy="643225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99" b="1" dirty="0">
                <a:latin typeface="Calibri Regular"/>
              </a:rPr>
              <a:t>C#</a:t>
            </a:r>
            <a:endParaRPr lang="en-US" sz="1599" b="1" dirty="0">
              <a:latin typeface="Calibri Regular"/>
            </a:endParaRPr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1C168698-45C9-8647-9E68-359446957015}"/>
              </a:ext>
            </a:extLst>
          </p:cNvPr>
          <p:cNvSpPr/>
          <p:nvPr/>
        </p:nvSpPr>
        <p:spPr>
          <a:xfrm>
            <a:off x="8475040" y="4824737"/>
            <a:ext cx="730772" cy="64322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99" b="1" dirty="0">
                <a:latin typeface="Calibri Regular"/>
              </a:rPr>
              <a:t>Ruby</a:t>
            </a:r>
            <a:endParaRPr lang="en-US" sz="1599" b="1" dirty="0">
              <a:latin typeface="Calibri Regular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ED5F2ED-A7FB-A143-82D8-2D4191419793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1/8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3C32C13-EB25-6F48-95E7-591AB5BB9708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Volume: </a:t>
            </a:r>
            <a:r>
              <a:rPr lang="en-GB" b="1" dirty="0">
                <a:solidFill>
                  <a:schemeClr val="accent1"/>
                </a:solidFill>
              </a:rPr>
              <a:t>keep your codebase small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There is a strong correlation between </a:t>
            </a:r>
            <a:r>
              <a:rPr lang="en-GB" b="1" dirty="0"/>
              <a:t>project size </a:t>
            </a:r>
            <a:r>
              <a:rPr lang="en-GB" dirty="0"/>
              <a:t>and </a:t>
            </a:r>
            <a:r>
              <a:rPr lang="en-GB" b="1" dirty="0"/>
              <a:t>project risks</a:t>
            </a:r>
            <a:r>
              <a:rPr lang="en-GB" dirty="0"/>
              <a:t>. A large project leads to a large team, a complex design, and a longer project duration. Large systems are harder to maintain.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The </a:t>
            </a:r>
            <a:r>
              <a:rPr lang="en-GB" b="1" dirty="0"/>
              <a:t>defect density </a:t>
            </a:r>
            <a:r>
              <a:rPr lang="en-GB" dirty="0"/>
              <a:t>(defined as the number of defects per 1,000 lines of code) also increases substantially as systems grow larger.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  <a:p>
            <a:pPr indent="0">
              <a:buFont typeface="Wingdings" pitchFamily="2" charset="2"/>
              <a:buNone/>
            </a:pPr>
            <a:r>
              <a:rPr lang="en-GB" b="1" dirty="0">
                <a:solidFill>
                  <a:schemeClr val="accent4"/>
                </a:solidFill>
              </a:rPr>
              <a:t>Volume is measured as the estimated effort in number of person years to rebuild the current code base. </a:t>
            </a:r>
            <a:r>
              <a:rPr lang="en-GB" dirty="0">
                <a:solidFill>
                  <a:schemeClr val="accent4"/>
                </a:solidFill>
              </a:rPr>
              <a:t>This also allows for size aggregation of code over different technologies.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373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F2EB5-A7F4-2D4B-8603-DFD83AFC85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Motivation, introduction and scope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D7455B-0860-5542-8791-11A22A13C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Based IT Due Diligence Light on the </a:t>
            </a:r>
            <a:r>
              <a:rPr lang="en-US" dirty="0" err="1"/>
              <a:t>SYSTEM_NAME</a:t>
            </a:r>
            <a:r>
              <a:rPr lang="en-US" dirty="0"/>
              <a:t> software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FE030-2694-3843-B0C9-8DDAFC5B250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Software Improvement Group has been asked to perform an IT Due Diligence Light assessment of the </a:t>
            </a:r>
            <a:r>
              <a:rPr lang="en-US" b="1" dirty="0" err="1"/>
              <a:t>SYSTEM_NAME</a:t>
            </a:r>
            <a:r>
              <a:rPr lang="en-US" b="1" dirty="0"/>
              <a:t> software application.</a:t>
            </a:r>
          </a:p>
          <a:p>
            <a:r>
              <a:rPr lang="en-US" dirty="0"/>
              <a:t>Client wants to understand the technical risks present in the target system.  </a:t>
            </a:r>
          </a:p>
          <a:p>
            <a:r>
              <a:rPr lang="en-US" dirty="0"/>
              <a:t>SIG evaluates technical risks present in systems by leveraging proprietary static-code analysis built on top of extensive data benchmarks.</a:t>
            </a:r>
          </a:p>
          <a:p>
            <a:r>
              <a:rPr lang="en-US" dirty="0"/>
              <a:t>Risks include hard-to-change architecture, unmaintainable states of software quality, and the use of vulnerable open-source libraries.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DE4A167-13F5-C144-BDC8-93935396C9EB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Objective</a:t>
            </a:r>
          </a:p>
          <a:p>
            <a:pPr marL="0" indent="0">
              <a:buNone/>
            </a:pPr>
            <a:r>
              <a:rPr lang="en-US" dirty="0"/>
              <a:t>What are the key IT risks in the software of this system?</a:t>
            </a:r>
          </a:p>
          <a:p>
            <a:pPr marL="0" indent="0">
              <a:buNone/>
            </a:pPr>
            <a:endParaRPr lang="en-US" b="1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Focus Areas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Maintainability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according to the ISO 25010 and SIG/</a:t>
            </a:r>
            <a:r>
              <a:rPr lang="en-US" dirty="0" err="1"/>
              <a:t>TÜViT</a:t>
            </a:r>
            <a:r>
              <a:rPr lang="en-US" dirty="0"/>
              <a:t> standard for software quality.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Automated test code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Technology Risk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Open Source and IP</a:t>
            </a:r>
            <a:br>
              <a:rPr lang="en-US" b="1" dirty="0"/>
            </a:br>
            <a:r>
              <a:rPr lang="en-US" sz="1600" dirty="0">
                <a:solidFill>
                  <a:schemeClr val="bg1"/>
                </a:solidFill>
              </a:rPr>
              <a:t>Uncover risks related to known vulnerabilities, freshness and license usage in third party libraries.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Architecture Quality</a:t>
            </a:r>
            <a:br>
              <a:rPr lang="en-US" b="1" dirty="0"/>
            </a:br>
            <a:r>
              <a:rPr lang="en-US" sz="1600" dirty="0"/>
              <a:t>Provide insight into the ability for an application to evolve as business needs change.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2E1A04-9BAC-EB47-8FAB-85CB2785D7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48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28" name="Slide Number Placeholder 1">
            <a:extLst>
              <a:ext uri="{FF2B5EF4-FFF2-40B4-BE49-F238E27FC236}">
                <a16:creationId xmlns:a16="http://schemas.microsoft.com/office/drawing/2014/main" id="{4E08EF16-D952-5248-9336-E9DB0F3D6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</a:t>
            </a:r>
            <a:r>
              <a:rPr lang="en-US" noProof="0" dirty="0"/>
              <a:t>DUPLICATION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Write code once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FC95DCA-7C40-1947-BED2-A6A6661CD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393" y="2816014"/>
            <a:ext cx="3459786" cy="1477689"/>
          </a:xfrm>
          <a:prstGeom prst="rect">
            <a:avLst/>
          </a:prstGeom>
          <a:solidFill>
            <a:schemeClr val="accent2">
              <a:alpha val="35000"/>
            </a:schemeClr>
          </a:solidFill>
          <a:ln w="6350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 Regular"/>
              <a:cs typeface="+mn-cs"/>
            </a:endParaRPr>
          </a:p>
        </p:txBody>
      </p:sp>
      <p:sp>
        <p:nvSpPr>
          <p:cNvPr id="24" name="AutoShape 5">
            <a:extLst>
              <a:ext uri="{FF2B5EF4-FFF2-40B4-BE49-F238E27FC236}">
                <a16:creationId xmlns:a16="http://schemas.microsoft.com/office/drawing/2014/main" id="{0671C184-D7C9-A644-9E32-AC53E59DB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419" y="2341524"/>
            <a:ext cx="1676400" cy="2608695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1:  abc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2:  yz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3:  ghi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4:  jkl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5:  mno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6:  pqr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7:  stu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8:  vwx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9:  def</a:t>
            </a:r>
          </a:p>
          <a:p>
            <a:pPr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10: stu</a:t>
            </a:r>
          </a:p>
          <a:p>
            <a:pPr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11: vwx</a:t>
            </a:r>
          </a:p>
          <a:p>
            <a:pPr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12: yz</a:t>
            </a:r>
          </a:p>
          <a:p>
            <a:pPr algn="l" eaLnBrk="1" hangingPunct="1">
              <a:spcAft>
                <a:spcPts val="0"/>
              </a:spcAft>
              <a:defRPr/>
            </a:pPr>
            <a:endParaRPr lang="en-US" sz="1400" spc="-50" noProof="1">
              <a:solidFill>
                <a:schemeClr val="tx2"/>
              </a:solidFill>
              <a:latin typeface="Courier" pitchFamily="2" charset="0"/>
              <a:cs typeface="TheSansMono M5"/>
            </a:endParaRPr>
          </a:p>
          <a:p>
            <a:pPr algn="l" eaLnBrk="1" hangingPunct="1">
              <a:spcAft>
                <a:spcPts val="0"/>
              </a:spcAft>
              <a:defRPr/>
            </a:pPr>
            <a:endParaRPr lang="en-US" sz="1400" spc="-50" noProof="1">
              <a:solidFill>
                <a:schemeClr val="tx2"/>
              </a:solidFill>
              <a:latin typeface="Courier" pitchFamily="2" charset="0"/>
              <a:cs typeface="TheSansMono M5"/>
            </a:endParaRP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2E7EA9F7-BB75-5144-BB45-6F132D909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7228" y="2333574"/>
            <a:ext cx="1392231" cy="2368400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34: lra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35: trr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36: ghi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37: jkl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38: mno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39: pqr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40: stu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41: vwx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42: def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43: rra</a:t>
            </a:r>
          </a:p>
        </p:txBody>
      </p:sp>
      <p:sp>
        <p:nvSpPr>
          <p:cNvPr id="34" name="AutoShape 6">
            <a:extLst>
              <a:ext uri="{FF2B5EF4-FFF2-40B4-BE49-F238E27FC236}">
                <a16:creationId xmlns:a16="http://schemas.microsoft.com/office/drawing/2014/main" id="{776AA527-E0B4-374E-AF5D-BFD8BD92B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3515" y="2341525"/>
            <a:ext cx="1392231" cy="2368400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34: wera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35: jhg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22: ghi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23: jkl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24: mno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25: pqr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26: stu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27: vwx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28: def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29: xx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30: aab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31: oop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885BB0-5BB9-CC44-9664-2291F69F9C35}"/>
              </a:ext>
            </a:extLst>
          </p:cNvPr>
          <p:cNvSpPr/>
          <p:nvPr/>
        </p:nvSpPr>
        <p:spPr>
          <a:xfrm>
            <a:off x="8738483" y="2341522"/>
            <a:ext cx="2202696" cy="474492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80000">
                <a:srgbClr val="FFFFFF">
                  <a:alpha val="74000"/>
                </a:srgbClr>
              </a:gs>
              <a:gs pos="1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9D2FEF-438F-5C4E-97F7-2DDD08DE71AD}"/>
              </a:ext>
            </a:extLst>
          </p:cNvPr>
          <p:cNvSpPr/>
          <p:nvPr/>
        </p:nvSpPr>
        <p:spPr>
          <a:xfrm>
            <a:off x="7477297" y="4359122"/>
            <a:ext cx="1189625" cy="626926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80000">
                <a:srgbClr val="FFFFFF">
                  <a:alpha val="74000"/>
                </a:srgbClr>
              </a:gs>
              <a:gs pos="15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17E3D89-ACA0-C545-8445-95AC969E3376}"/>
              </a:ext>
            </a:extLst>
          </p:cNvPr>
          <p:cNvSpPr/>
          <p:nvPr/>
        </p:nvSpPr>
        <p:spPr>
          <a:xfrm>
            <a:off x="9788056" y="4359122"/>
            <a:ext cx="1153123" cy="626926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80000">
                <a:srgbClr val="FFFFFF">
                  <a:alpha val="74000"/>
                </a:srgbClr>
              </a:gs>
              <a:gs pos="15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utoShape 5">
            <a:extLst>
              <a:ext uri="{FF2B5EF4-FFF2-40B4-BE49-F238E27FC236}">
                <a16:creationId xmlns:a16="http://schemas.microsoft.com/office/drawing/2014/main" id="{D41914AF-CEA5-9A4C-9548-6E674B28D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003" y="1966802"/>
            <a:ext cx="815526" cy="26340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400" b="1" spc="-50" noProof="1">
                <a:solidFill>
                  <a:schemeClr val="accent2"/>
                </a:solidFill>
                <a:cs typeface="TheSansMono M5"/>
              </a:rPr>
              <a:t>File A</a:t>
            </a:r>
          </a:p>
        </p:txBody>
      </p:sp>
      <p:sp>
        <p:nvSpPr>
          <p:cNvPr id="38" name="AutoShape 6">
            <a:extLst>
              <a:ext uri="{FF2B5EF4-FFF2-40B4-BE49-F238E27FC236}">
                <a16:creationId xmlns:a16="http://schemas.microsoft.com/office/drawing/2014/main" id="{9B9CB6AB-DA48-7D4C-AE19-CB07924AC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4813" y="1958851"/>
            <a:ext cx="862412" cy="280307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defRPr/>
            </a:pPr>
            <a:r>
              <a:rPr lang="en-US" sz="1400" b="1" spc="-50" noProof="1">
                <a:solidFill>
                  <a:schemeClr val="accent2"/>
                </a:solidFill>
                <a:cs typeface="TheSansMono M5"/>
              </a:rPr>
              <a:t>File B</a:t>
            </a:r>
          </a:p>
        </p:txBody>
      </p:sp>
      <p:sp>
        <p:nvSpPr>
          <p:cNvPr id="40" name="AutoShape 6">
            <a:extLst>
              <a:ext uri="{FF2B5EF4-FFF2-40B4-BE49-F238E27FC236}">
                <a16:creationId xmlns:a16="http://schemas.microsoft.com/office/drawing/2014/main" id="{AE8D6B5E-9C16-C04F-89F3-79B82BEB5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1099" y="1966802"/>
            <a:ext cx="954237" cy="263401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defRPr/>
            </a:pPr>
            <a:r>
              <a:rPr lang="en-US" sz="1400" b="1" spc="-50" noProof="1">
                <a:solidFill>
                  <a:schemeClr val="accent2"/>
                </a:solidFill>
                <a:cs typeface="TheSansMono M5"/>
              </a:rPr>
              <a:t>File C</a:t>
            </a:r>
          </a:p>
        </p:txBody>
      </p:sp>
      <p:sp>
        <p:nvSpPr>
          <p:cNvPr id="41" name="AutoShape 5">
            <a:extLst>
              <a:ext uri="{FF2B5EF4-FFF2-40B4-BE49-F238E27FC236}">
                <a16:creationId xmlns:a16="http://schemas.microsoft.com/office/drawing/2014/main" id="{CEED8CB3-4C4E-B347-B520-49E3081EA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7297" y="5040424"/>
            <a:ext cx="3985932" cy="795834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lnSpc>
                <a:spcPct val="114000"/>
              </a:lnSpc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accent1"/>
                </a:solidFill>
                <a:cs typeface="TheSansMono M5"/>
              </a:rPr>
              <a:t>3 duplicate code blocks</a:t>
            </a:r>
          </a:p>
          <a:p>
            <a:pPr algn="ctr" eaLnBrk="1" hangingPunct="1">
              <a:lnSpc>
                <a:spcPct val="114000"/>
              </a:lnSpc>
              <a:spcAft>
                <a:spcPts val="0"/>
              </a:spcAft>
              <a:defRPr/>
            </a:pPr>
            <a:r>
              <a:rPr lang="en-US" sz="1400" b="1" spc="-50" noProof="1">
                <a:solidFill>
                  <a:schemeClr val="accent1"/>
                </a:solidFill>
                <a:cs typeface="TheSansMono M5"/>
              </a:rPr>
              <a:t>21 duplicated lines of code </a:t>
            </a:r>
          </a:p>
          <a:p>
            <a:pPr algn="ctr" eaLnBrk="1" hangingPunct="1">
              <a:lnSpc>
                <a:spcPct val="114000"/>
              </a:lnSpc>
              <a:spcAft>
                <a:spcPts val="0"/>
              </a:spcAft>
              <a:defRPr/>
            </a:pPr>
            <a:r>
              <a:rPr lang="en-US" sz="1400" b="1" spc="-50" noProof="1">
                <a:solidFill>
                  <a:schemeClr val="accent4"/>
                </a:solidFill>
                <a:cs typeface="TheSansMono M5"/>
              </a:rPr>
              <a:t>14 redundant lines of code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2B33CE63-4BF7-0948-817A-2791EE276ACE}"/>
              </a:ext>
            </a:extLst>
          </p:cNvPr>
          <p:cNvSpPr/>
          <p:nvPr/>
        </p:nvSpPr>
        <p:spPr>
          <a:xfrm>
            <a:off x="10988701" y="2816014"/>
            <a:ext cx="71562" cy="1477689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utoShape 6">
            <a:extLst>
              <a:ext uri="{FF2B5EF4-FFF2-40B4-BE49-F238E27FC236}">
                <a16:creationId xmlns:a16="http://schemas.microsoft.com/office/drawing/2014/main" id="{13D23EBD-3886-324B-B182-34584A11A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3662" y="3409926"/>
            <a:ext cx="567619" cy="263401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eaLnBrk="1" hangingPunct="1">
              <a:defRPr/>
            </a:pPr>
            <a:r>
              <a:rPr lang="en-US" sz="1400" b="1" spc="-50" noProof="1">
                <a:solidFill>
                  <a:schemeClr val="accent2"/>
                </a:solidFill>
                <a:cs typeface="TheSansMono M5"/>
              </a:rPr>
              <a:t>7 LOC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635B05-AEF1-BE44-9340-EB4C038FD331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1085038-395A-414A-BD54-D56594956CDE}"/>
              </a:ext>
            </a:extLst>
          </p:cNvPr>
          <p:cNvGraphicFramePr>
            <a:graphicFrameLocks noGrp="1"/>
          </p:cNvGraphicFramePr>
          <p:nvPr/>
        </p:nvGraphicFramePr>
        <p:xfrm>
          <a:off x="7222230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2/8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EDDD376-3112-7C4B-817B-E9B4082D1385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141205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Duplication: </a:t>
            </a:r>
            <a:r>
              <a:rPr lang="en-GB" b="1" dirty="0">
                <a:solidFill>
                  <a:schemeClr val="accent1"/>
                </a:solidFill>
              </a:rPr>
              <a:t>write code once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indent="0">
              <a:buNone/>
            </a:pPr>
            <a:r>
              <a:rPr lang="en-GB" dirty="0"/>
              <a:t>When code is copied, the maintenance effort for fixing bugs or making changes increases: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The maintenance effort is larger as a result of more code needing to be changed to process changes.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Bugs can be introduced if changes in duplicates are not consistent.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Defects need to be fixed in multiple places, resulting in the risk that some occurrences of the defect are missed and remain present.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  <a:p>
            <a:pPr indent="0">
              <a:buFont typeface="Wingdings" pitchFamily="2" charset="2"/>
              <a:buNone/>
            </a:pPr>
            <a:r>
              <a:rPr lang="en-GB" b="1" dirty="0">
                <a:solidFill>
                  <a:schemeClr val="accent4"/>
                </a:solidFill>
              </a:rPr>
              <a:t>Duplication is measured as the percentage of redundant code. </a:t>
            </a:r>
            <a:r>
              <a:rPr lang="en-GB" dirty="0">
                <a:solidFill>
                  <a:schemeClr val="accent4"/>
                </a:solidFill>
              </a:rPr>
              <a:t>Duplicates count towards duplication if they are 6 lines or larger.</a:t>
            </a:r>
          </a:p>
        </p:txBody>
      </p:sp>
    </p:spTree>
    <p:extLst>
      <p:ext uri="{BB962C8B-B14F-4D97-AF65-F5344CB8AC3E}">
        <p14:creationId xmlns:p14="http://schemas.microsoft.com/office/powerpoint/2010/main" val="1993148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03" name="Slide Number Placeholder 1">
            <a:extLst>
              <a:ext uri="{FF2B5EF4-FFF2-40B4-BE49-F238E27FC236}">
                <a16:creationId xmlns:a16="http://schemas.microsoft.com/office/drawing/2014/main" id="{65B655F4-4239-2441-B1A5-4202A2DB1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UNIT SIZE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Write short units of code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BD0182D-6073-764D-ACD1-7B6F56B30C83}"/>
              </a:ext>
            </a:extLst>
          </p:cNvPr>
          <p:cNvSpPr txBox="1">
            <a:spLocks/>
          </p:cNvSpPr>
          <p:nvPr/>
        </p:nvSpPr>
        <p:spPr>
          <a:xfrm>
            <a:off x="7737407" y="2278318"/>
            <a:ext cx="1383161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2F26B90-3194-F74A-A3CE-63FAB2001345}"/>
              </a:ext>
            </a:extLst>
          </p:cNvPr>
          <p:cNvSpPr txBox="1">
            <a:spLocks/>
          </p:cNvSpPr>
          <p:nvPr/>
        </p:nvSpPr>
        <p:spPr>
          <a:xfrm>
            <a:off x="9810020" y="2280030"/>
            <a:ext cx="143047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25E59A-412C-A846-8E6C-4DC10D20E0B8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864000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94DBE97-5C60-DC4F-8968-7D51C15A6892}"/>
              </a:ext>
            </a:extLst>
          </p:cNvPr>
          <p:cNvCxnSpPr>
            <a:cxnSpLocks/>
          </p:cNvCxnSpPr>
          <p:nvPr/>
        </p:nvCxnSpPr>
        <p:spPr>
          <a:xfrm>
            <a:off x="8575964" y="5565911"/>
            <a:ext cx="864000" cy="0"/>
          </a:xfrm>
          <a:prstGeom prst="line">
            <a:avLst/>
          </a:prstGeom>
          <a:ln w="57150" cap="rnd">
            <a:solidFill>
              <a:srgbClr val="F8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960193-948B-ED4F-A9C9-A24C6E87C5FF}"/>
              </a:ext>
            </a:extLst>
          </p:cNvPr>
          <p:cNvCxnSpPr>
            <a:cxnSpLocks/>
          </p:cNvCxnSpPr>
          <p:nvPr/>
        </p:nvCxnSpPr>
        <p:spPr>
          <a:xfrm>
            <a:off x="9528880" y="5565911"/>
            <a:ext cx="864000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BCC0F66-12DD-0246-A546-8E907324CA95}"/>
              </a:ext>
            </a:extLst>
          </p:cNvPr>
          <p:cNvCxnSpPr>
            <a:cxnSpLocks/>
          </p:cNvCxnSpPr>
          <p:nvPr/>
        </p:nvCxnSpPr>
        <p:spPr>
          <a:xfrm>
            <a:off x="10469514" y="5565911"/>
            <a:ext cx="864000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utoShape 5">
            <a:extLst>
              <a:ext uri="{FF2B5EF4-FFF2-40B4-BE49-F238E27FC236}">
                <a16:creationId xmlns:a16="http://schemas.microsoft.com/office/drawing/2014/main" id="{9D31DFFD-2A7C-D141-8EEE-8E17504C7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323" y="5630003"/>
            <a:ext cx="864000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1-15 LOC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57C968"/>
                </a:solidFill>
                <a:cs typeface="TheSansMono M5"/>
              </a:rPr>
              <a:t>low risk</a:t>
            </a:r>
          </a:p>
        </p:txBody>
      </p:sp>
      <p:sp>
        <p:nvSpPr>
          <p:cNvPr id="61" name="AutoShape 5">
            <a:extLst>
              <a:ext uri="{FF2B5EF4-FFF2-40B4-BE49-F238E27FC236}">
                <a16:creationId xmlns:a16="http://schemas.microsoft.com/office/drawing/2014/main" id="{7A0D476F-B837-D846-927B-EBA1F8DCF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964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F8C740"/>
                </a:solidFill>
                <a:cs typeface="TheSansMono M5"/>
              </a:rPr>
              <a:t>16-30 LOC</a:t>
            </a:r>
            <a:endParaRPr lang="en-US" sz="1200" spc="-50" noProof="1">
              <a:solidFill>
                <a:srgbClr val="F8C740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F8C740"/>
                </a:solidFill>
                <a:cs typeface="TheSansMono M5"/>
              </a:rPr>
              <a:t>moderate risk</a:t>
            </a:r>
          </a:p>
        </p:txBody>
      </p:sp>
      <p:sp>
        <p:nvSpPr>
          <p:cNvPr id="62" name="AutoShape 5">
            <a:extLst>
              <a:ext uri="{FF2B5EF4-FFF2-40B4-BE49-F238E27FC236}">
                <a16:creationId xmlns:a16="http://schemas.microsoft.com/office/drawing/2014/main" id="{9E65ED32-6318-B045-B9E2-CCB28F23B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8028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EF981A"/>
                </a:solidFill>
                <a:cs typeface="TheSansMono M5"/>
              </a:rPr>
              <a:t>31-60 LOC</a:t>
            </a:r>
            <a:endParaRPr lang="en-US" sz="1200" spc="-50" noProof="1">
              <a:solidFill>
                <a:srgbClr val="EF981A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EF981A"/>
                </a:solidFill>
                <a:cs typeface="TheSansMono M5"/>
              </a:rPr>
              <a:t>high risk</a:t>
            </a:r>
          </a:p>
        </p:txBody>
      </p:sp>
      <p:sp>
        <p:nvSpPr>
          <p:cNvPr id="63" name="AutoShape 5">
            <a:extLst>
              <a:ext uri="{FF2B5EF4-FFF2-40B4-BE49-F238E27FC236}">
                <a16:creationId xmlns:a16="http://schemas.microsoft.com/office/drawing/2014/main" id="{D5DA61E8-3E36-134B-89F4-56253E8E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7635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DB493D"/>
                </a:solidFill>
                <a:cs typeface="TheSansMono M5"/>
              </a:rPr>
              <a:t>61+ LOC</a:t>
            </a:r>
            <a:endParaRPr lang="en-US" sz="1200" spc="-50" noProof="1">
              <a:solidFill>
                <a:srgbClr val="DB493D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DB493D"/>
                </a:solidFill>
                <a:cs typeface="TheSansMono M5"/>
              </a:rPr>
              <a:t>very high risk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6B26F8F-E814-884C-8160-8892A9081EFF}"/>
              </a:ext>
            </a:extLst>
          </p:cNvPr>
          <p:cNvSpPr txBox="1">
            <a:spLocks/>
          </p:cNvSpPr>
          <p:nvPr/>
        </p:nvSpPr>
        <p:spPr>
          <a:xfrm>
            <a:off x="7636323" y="5232245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07AD46-1AEA-7246-885F-0D1775F18C93}"/>
              </a:ext>
            </a:extLst>
          </p:cNvPr>
          <p:cNvGrpSpPr/>
          <p:nvPr/>
        </p:nvGrpSpPr>
        <p:grpSpPr>
          <a:xfrm>
            <a:off x="7737407" y="2895056"/>
            <a:ext cx="1383161" cy="1869286"/>
            <a:chOff x="7737407" y="2895056"/>
            <a:chExt cx="1383161" cy="1869286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D3DDE29-7412-DD42-8545-F16E93BB8323}"/>
                </a:ext>
              </a:extLst>
            </p:cNvPr>
            <p:cNvSpPr/>
            <p:nvPr/>
          </p:nvSpPr>
          <p:spPr>
            <a:xfrm>
              <a:off x="7737407" y="2896769"/>
              <a:ext cx="1383161" cy="1867573"/>
            </a:xfrm>
            <a:custGeom>
              <a:avLst/>
              <a:gdLst>
                <a:gd name="connsiteX0" fmla="*/ 0 w 2699980"/>
                <a:gd name="connsiteY0" fmla="*/ 0 h 3645569"/>
                <a:gd name="connsiteX1" fmla="*/ 1794163 w 2699980"/>
                <a:gd name="connsiteY1" fmla="*/ 0 h 3645569"/>
                <a:gd name="connsiteX2" fmla="*/ 2699980 w 2699980"/>
                <a:gd name="connsiteY2" fmla="*/ 908992 h 3645569"/>
                <a:gd name="connsiteX3" fmla="*/ 2699980 w 2699980"/>
                <a:gd name="connsiteY3" fmla="*/ 3645569 h 3645569"/>
                <a:gd name="connsiteX4" fmla="*/ 0 w 2699980"/>
                <a:gd name="connsiteY4" fmla="*/ 3645569 h 364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9980" h="3645569">
                  <a:moveTo>
                    <a:pt x="0" y="0"/>
                  </a:moveTo>
                  <a:lnTo>
                    <a:pt x="1794163" y="0"/>
                  </a:lnTo>
                  <a:lnTo>
                    <a:pt x="2699980" y="908992"/>
                  </a:lnTo>
                  <a:lnTo>
                    <a:pt x="2699980" y="3645569"/>
                  </a:lnTo>
                  <a:lnTo>
                    <a:pt x="0" y="3645569"/>
                  </a:lnTo>
                  <a:close/>
                </a:path>
              </a:pathLst>
            </a:custGeom>
            <a:solidFill>
              <a:schemeClr val="bg2"/>
            </a:solidFill>
            <a:ln w="12700">
              <a:solidFill>
                <a:schemeClr val="tx1"/>
              </a:solidFill>
              <a:prstDash val="solid"/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891EFE5-02F5-324F-A91B-7525002F3473}"/>
                </a:ext>
              </a:extLst>
            </p:cNvPr>
            <p:cNvSpPr/>
            <p:nvPr/>
          </p:nvSpPr>
          <p:spPr>
            <a:xfrm>
              <a:off x="7809426" y="2968562"/>
              <a:ext cx="899582" cy="637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CEA8B89-1DC5-604D-99B9-C58111AA5E40}"/>
                </a:ext>
              </a:extLst>
            </p:cNvPr>
            <p:cNvSpPr/>
            <p:nvPr/>
          </p:nvSpPr>
          <p:spPr>
            <a:xfrm>
              <a:off x="7812233" y="3491634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720A875-1F9A-F944-B293-A8CD6558EB83}"/>
                </a:ext>
              </a:extLst>
            </p:cNvPr>
            <p:cNvSpPr/>
            <p:nvPr/>
          </p:nvSpPr>
          <p:spPr>
            <a:xfrm>
              <a:off x="7812233" y="3540490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48F5EBE-A907-AA4B-A0E8-16D7BC757D12}"/>
                </a:ext>
              </a:extLst>
            </p:cNvPr>
            <p:cNvSpPr/>
            <p:nvPr/>
          </p:nvSpPr>
          <p:spPr>
            <a:xfrm>
              <a:off x="7812233" y="3684973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BE60094-80D8-B64F-BED9-F631A112BE9C}"/>
                </a:ext>
              </a:extLst>
            </p:cNvPr>
            <p:cNvSpPr/>
            <p:nvPr/>
          </p:nvSpPr>
          <p:spPr>
            <a:xfrm>
              <a:off x="7812233" y="3733830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F95416C-2629-644E-9E70-CC66A803654E}"/>
                </a:ext>
              </a:extLst>
            </p:cNvPr>
            <p:cNvSpPr/>
            <p:nvPr/>
          </p:nvSpPr>
          <p:spPr>
            <a:xfrm>
              <a:off x="7812233" y="3782687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67EDB2F-8A92-AF41-AD4D-D0102C303AD7}"/>
                </a:ext>
              </a:extLst>
            </p:cNvPr>
            <p:cNvSpPr/>
            <p:nvPr/>
          </p:nvSpPr>
          <p:spPr>
            <a:xfrm>
              <a:off x="7814169" y="3931164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79E3B9D-5D4C-0E4C-8C3E-C05627FCD167}"/>
                </a:ext>
              </a:extLst>
            </p:cNvPr>
            <p:cNvSpPr/>
            <p:nvPr/>
          </p:nvSpPr>
          <p:spPr>
            <a:xfrm>
              <a:off x="7814169" y="3980021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FC86CCB-1609-C648-B099-44BDF2ADC9B4}"/>
                </a:ext>
              </a:extLst>
            </p:cNvPr>
            <p:cNvSpPr/>
            <p:nvPr/>
          </p:nvSpPr>
          <p:spPr>
            <a:xfrm>
              <a:off x="7814169" y="4025702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BA22431-D439-F44E-B126-0806DAD1586E}"/>
                </a:ext>
              </a:extLst>
            </p:cNvPr>
            <p:cNvSpPr/>
            <p:nvPr/>
          </p:nvSpPr>
          <p:spPr>
            <a:xfrm>
              <a:off x="7812233" y="4167098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E533820-9DB2-5044-96A9-C294F045EDC5}"/>
                </a:ext>
              </a:extLst>
            </p:cNvPr>
            <p:cNvSpPr/>
            <p:nvPr/>
          </p:nvSpPr>
          <p:spPr>
            <a:xfrm>
              <a:off x="7812233" y="4213564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FAA9B9E-0830-574E-969A-F6F65D6A3CAD}"/>
                </a:ext>
              </a:extLst>
            </p:cNvPr>
            <p:cNvSpPr/>
            <p:nvPr/>
          </p:nvSpPr>
          <p:spPr>
            <a:xfrm>
              <a:off x="7812233" y="4262421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FC35E93-DD88-3147-99C7-BD341215AFDE}"/>
                </a:ext>
              </a:extLst>
            </p:cNvPr>
            <p:cNvSpPr/>
            <p:nvPr/>
          </p:nvSpPr>
          <p:spPr>
            <a:xfrm>
              <a:off x="7812233" y="3148191"/>
              <a:ext cx="1060163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0DE352B-9D52-6549-B238-C154080B3BE4}"/>
                </a:ext>
              </a:extLst>
            </p:cNvPr>
            <p:cNvSpPr/>
            <p:nvPr/>
          </p:nvSpPr>
          <p:spPr>
            <a:xfrm>
              <a:off x="7812234" y="3201807"/>
              <a:ext cx="1130103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2FF91BA-B1C5-EC4D-B878-1AB63B11552B}"/>
                </a:ext>
              </a:extLst>
            </p:cNvPr>
            <p:cNvSpPr/>
            <p:nvPr/>
          </p:nvSpPr>
          <p:spPr>
            <a:xfrm>
              <a:off x="7812233" y="3248870"/>
              <a:ext cx="1164260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1820948-27D4-F040-92FC-6C2FCD92D22D}"/>
                </a:ext>
              </a:extLst>
            </p:cNvPr>
            <p:cNvSpPr/>
            <p:nvPr/>
          </p:nvSpPr>
          <p:spPr>
            <a:xfrm>
              <a:off x="7812233" y="3297433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4341AAF-ABE6-B24D-B21B-66C128B6AFA7}"/>
                </a:ext>
              </a:extLst>
            </p:cNvPr>
            <p:cNvSpPr/>
            <p:nvPr/>
          </p:nvSpPr>
          <p:spPr>
            <a:xfrm>
              <a:off x="7812233" y="3437080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7" name="Right Triangle 96">
              <a:extLst>
                <a:ext uri="{FF2B5EF4-FFF2-40B4-BE49-F238E27FC236}">
                  <a16:creationId xmlns:a16="http://schemas.microsoft.com/office/drawing/2014/main" id="{F7845AB8-543C-074E-A6B7-C9C44A30A32C}"/>
                </a:ext>
              </a:extLst>
            </p:cNvPr>
            <p:cNvSpPr/>
            <p:nvPr/>
          </p:nvSpPr>
          <p:spPr>
            <a:xfrm>
              <a:off x="8656444" y="2895056"/>
              <a:ext cx="464124" cy="465750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4A1A85D-890A-DA4B-A86C-1A84C46A31C6}"/>
                </a:ext>
              </a:extLst>
            </p:cNvPr>
            <p:cNvSpPr/>
            <p:nvPr/>
          </p:nvSpPr>
          <p:spPr>
            <a:xfrm>
              <a:off x="7809426" y="3148191"/>
              <a:ext cx="117086" cy="1743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641B2B1-F566-024C-A3A8-F6418BF1087A}"/>
                </a:ext>
              </a:extLst>
            </p:cNvPr>
            <p:cNvSpPr/>
            <p:nvPr/>
          </p:nvSpPr>
          <p:spPr>
            <a:xfrm>
              <a:off x="7814313" y="3439614"/>
              <a:ext cx="117086" cy="1203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BE203DD-80FC-3746-9FBB-9DD740357914}"/>
                </a:ext>
              </a:extLst>
            </p:cNvPr>
            <p:cNvSpPr/>
            <p:nvPr/>
          </p:nvSpPr>
          <p:spPr>
            <a:xfrm>
              <a:off x="7809426" y="3686614"/>
              <a:ext cx="117086" cy="1203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5521CF1-38FF-FB42-A603-431E019541FB}"/>
                </a:ext>
              </a:extLst>
            </p:cNvPr>
            <p:cNvSpPr/>
            <p:nvPr/>
          </p:nvSpPr>
          <p:spPr>
            <a:xfrm>
              <a:off x="7809426" y="3929605"/>
              <a:ext cx="117086" cy="1203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120AF42-5EE5-014C-A5A2-1340B70A0CCB}"/>
                </a:ext>
              </a:extLst>
            </p:cNvPr>
            <p:cNvSpPr/>
            <p:nvPr/>
          </p:nvSpPr>
          <p:spPr>
            <a:xfrm>
              <a:off x="7812601" y="4312303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B1F9A32C-BDCB-6449-8189-F943F9E748DF}"/>
                </a:ext>
              </a:extLst>
            </p:cNvPr>
            <p:cNvSpPr/>
            <p:nvPr/>
          </p:nvSpPr>
          <p:spPr>
            <a:xfrm>
              <a:off x="7809863" y="4167098"/>
              <a:ext cx="117086" cy="1743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22094150-58F3-A74A-9C00-B50C2EE222D4}"/>
                </a:ext>
              </a:extLst>
            </p:cNvPr>
            <p:cNvSpPr/>
            <p:nvPr/>
          </p:nvSpPr>
          <p:spPr>
            <a:xfrm>
              <a:off x="7813644" y="4464631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C6435B6-9B3B-4646-B812-C71AD84D6EC7}"/>
                </a:ext>
              </a:extLst>
            </p:cNvPr>
            <p:cNvSpPr/>
            <p:nvPr/>
          </p:nvSpPr>
          <p:spPr>
            <a:xfrm>
              <a:off x="7813644" y="4511097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F09CB28-D79A-6E4E-A4BD-A47709571D73}"/>
                </a:ext>
              </a:extLst>
            </p:cNvPr>
            <p:cNvSpPr/>
            <p:nvPr/>
          </p:nvSpPr>
          <p:spPr>
            <a:xfrm>
              <a:off x="7813644" y="4559954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6F3A1B6C-BB71-B545-928A-137755E6DDBD}"/>
                </a:ext>
              </a:extLst>
            </p:cNvPr>
            <p:cNvSpPr/>
            <p:nvPr/>
          </p:nvSpPr>
          <p:spPr>
            <a:xfrm>
              <a:off x="7814012" y="4609836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874A79-9569-6143-A9B8-BBFC482A5BB8}"/>
                </a:ext>
              </a:extLst>
            </p:cNvPr>
            <p:cNvSpPr/>
            <p:nvPr/>
          </p:nvSpPr>
          <p:spPr>
            <a:xfrm>
              <a:off x="7811274" y="4464631"/>
              <a:ext cx="117086" cy="1743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EB20D8-1064-E443-A97C-A59A55A91876}"/>
              </a:ext>
            </a:extLst>
          </p:cNvPr>
          <p:cNvGrpSpPr/>
          <p:nvPr/>
        </p:nvGrpSpPr>
        <p:grpSpPr>
          <a:xfrm>
            <a:off x="9810021" y="2883785"/>
            <a:ext cx="1432198" cy="1869286"/>
            <a:chOff x="9810021" y="2883785"/>
            <a:chExt cx="1432198" cy="1869286"/>
          </a:xfrm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419A908A-E818-5641-8727-26A2CF283F64}"/>
                </a:ext>
              </a:extLst>
            </p:cNvPr>
            <p:cNvSpPr/>
            <p:nvPr/>
          </p:nvSpPr>
          <p:spPr>
            <a:xfrm>
              <a:off x="9810021" y="2885498"/>
              <a:ext cx="1383161" cy="1867573"/>
            </a:xfrm>
            <a:custGeom>
              <a:avLst/>
              <a:gdLst>
                <a:gd name="connsiteX0" fmla="*/ 0 w 2699980"/>
                <a:gd name="connsiteY0" fmla="*/ 0 h 3645569"/>
                <a:gd name="connsiteX1" fmla="*/ 1794163 w 2699980"/>
                <a:gd name="connsiteY1" fmla="*/ 0 h 3645569"/>
                <a:gd name="connsiteX2" fmla="*/ 2699980 w 2699980"/>
                <a:gd name="connsiteY2" fmla="*/ 908992 h 3645569"/>
                <a:gd name="connsiteX3" fmla="*/ 2699980 w 2699980"/>
                <a:gd name="connsiteY3" fmla="*/ 3645569 h 3645569"/>
                <a:gd name="connsiteX4" fmla="*/ 0 w 2699980"/>
                <a:gd name="connsiteY4" fmla="*/ 3645569 h 364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9980" h="3645569">
                  <a:moveTo>
                    <a:pt x="0" y="0"/>
                  </a:moveTo>
                  <a:lnTo>
                    <a:pt x="1794163" y="0"/>
                  </a:lnTo>
                  <a:lnTo>
                    <a:pt x="2699980" y="908992"/>
                  </a:lnTo>
                  <a:lnTo>
                    <a:pt x="2699980" y="3645569"/>
                  </a:lnTo>
                  <a:lnTo>
                    <a:pt x="0" y="3645569"/>
                  </a:lnTo>
                  <a:close/>
                </a:path>
              </a:pathLst>
            </a:custGeom>
            <a:solidFill>
              <a:schemeClr val="bg2"/>
            </a:solidFill>
            <a:ln w="12700">
              <a:solidFill>
                <a:schemeClr val="tx1"/>
              </a:solidFill>
              <a:prstDash val="solid"/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884FFBE-02D1-0E46-8756-3288A38DA5A1}"/>
                </a:ext>
              </a:extLst>
            </p:cNvPr>
            <p:cNvSpPr/>
            <p:nvPr/>
          </p:nvSpPr>
          <p:spPr>
            <a:xfrm>
              <a:off x="9882040" y="2957291"/>
              <a:ext cx="899582" cy="637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9981159-CD32-9E4B-8F92-DFB2066A9705}"/>
                </a:ext>
              </a:extLst>
            </p:cNvPr>
            <p:cNvSpPr/>
            <p:nvPr/>
          </p:nvSpPr>
          <p:spPr>
            <a:xfrm>
              <a:off x="9884847" y="3480363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89FC269-BF78-2246-A892-70F1841F0FDD}"/>
                </a:ext>
              </a:extLst>
            </p:cNvPr>
            <p:cNvSpPr/>
            <p:nvPr/>
          </p:nvSpPr>
          <p:spPr>
            <a:xfrm>
              <a:off x="9884847" y="3529219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4EB8180-7E9C-FA4F-8FE6-AB83C1E9A6DB}"/>
                </a:ext>
              </a:extLst>
            </p:cNvPr>
            <p:cNvSpPr/>
            <p:nvPr/>
          </p:nvSpPr>
          <p:spPr>
            <a:xfrm>
              <a:off x="9884847" y="3578076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40ABFC8-6985-E74F-B3C1-9AF268DBC906}"/>
                </a:ext>
              </a:extLst>
            </p:cNvPr>
            <p:cNvSpPr/>
            <p:nvPr/>
          </p:nvSpPr>
          <p:spPr>
            <a:xfrm>
              <a:off x="9884847" y="3722559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D62A3A7-2599-1A46-BDBA-8F25BBF7B884}"/>
                </a:ext>
              </a:extLst>
            </p:cNvPr>
            <p:cNvSpPr/>
            <p:nvPr/>
          </p:nvSpPr>
          <p:spPr>
            <a:xfrm>
              <a:off x="9884847" y="3771416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D30D361-035A-3A49-809F-C76578D11851}"/>
                </a:ext>
              </a:extLst>
            </p:cNvPr>
            <p:cNvSpPr/>
            <p:nvPr/>
          </p:nvSpPr>
          <p:spPr>
            <a:xfrm>
              <a:off x="9886783" y="3822618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E370CB9-312B-5B4D-B00B-9D33227741A3}"/>
                </a:ext>
              </a:extLst>
            </p:cNvPr>
            <p:cNvSpPr/>
            <p:nvPr/>
          </p:nvSpPr>
          <p:spPr>
            <a:xfrm>
              <a:off x="9886783" y="3871475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3F816DB-D545-6F42-9686-E3391D71F317}"/>
                </a:ext>
              </a:extLst>
            </p:cNvPr>
            <p:cNvSpPr/>
            <p:nvPr/>
          </p:nvSpPr>
          <p:spPr>
            <a:xfrm>
              <a:off x="9886783" y="3920331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6036C94-F6CA-5242-8539-09CF5595316B}"/>
                </a:ext>
              </a:extLst>
            </p:cNvPr>
            <p:cNvSpPr/>
            <p:nvPr/>
          </p:nvSpPr>
          <p:spPr>
            <a:xfrm>
              <a:off x="9884847" y="3970035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F4E3E28-101F-084E-8A12-FB50B5D00849}"/>
                </a:ext>
              </a:extLst>
            </p:cNvPr>
            <p:cNvSpPr/>
            <p:nvPr/>
          </p:nvSpPr>
          <p:spPr>
            <a:xfrm>
              <a:off x="9884847" y="4020362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2EED452-76C4-DC4A-9DF7-33BE106D683A}"/>
                </a:ext>
              </a:extLst>
            </p:cNvPr>
            <p:cNvSpPr/>
            <p:nvPr/>
          </p:nvSpPr>
          <p:spPr>
            <a:xfrm>
              <a:off x="9884847" y="4069218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E6BAD5D-D3BA-9B45-B51D-B65B3FBC852E}"/>
                </a:ext>
              </a:extLst>
            </p:cNvPr>
            <p:cNvSpPr/>
            <p:nvPr/>
          </p:nvSpPr>
          <p:spPr>
            <a:xfrm>
              <a:off x="9884847" y="4118075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13BB3B4-F201-3041-92B0-DD9A7E6E4B74}"/>
                </a:ext>
              </a:extLst>
            </p:cNvPr>
            <p:cNvSpPr/>
            <p:nvPr/>
          </p:nvSpPr>
          <p:spPr>
            <a:xfrm>
              <a:off x="9884847" y="3092823"/>
              <a:ext cx="1011368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C1E0857-FCBF-B345-8DE6-A828E1B2A600}"/>
                </a:ext>
              </a:extLst>
            </p:cNvPr>
            <p:cNvSpPr/>
            <p:nvPr/>
          </p:nvSpPr>
          <p:spPr>
            <a:xfrm>
              <a:off x="9884847" y="3141679"/>
              <a:ext cx="1060163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E537A72-3917-B64A-B14C-4F5F84FC2E34}"/>
                </a:ext>
              </a:extLst>
            </p:cNvPr>
            <p:cNvSpPr/>
            <p:nvPr/>
          </p:nvSpPr>
          <p:spPr>
            <a:xfrm>
              <a:off x="9884848" y="3190536"/>
              <a:ext cx="1130103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B9A9181-25F3-7348-AB3E-5F7863C48900}"/>
                </a:ext>
              </a:extLst>
            </p:cNvPr>
            <p:cNvSpPr/>
            <p:nvPr/>
          </p:nvSpPr>
          <p:spPr>
            <a:xfrm>
              <a:off x="9884847" y="3237599"/>
              <a:ext cx="1164260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9B3299D-D057-5C46-988E-B067E2F005DE}"/>
                </a:ext>
              </a:extLst>
            </p:cNvPr>
            <p:cNvSpPr/>
            <p:nvPr/>
          </p:nvSpPr>
          <p:spPr>
            <a:xfrm>
              <a:off x="9884847" y="3286162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19B9B92-621A-6A44-B420-2D854C580F9A}"/>
                </a:ext>
              </a:extLst>
            </p:cNvPr>
            <p:cNvSpPr/>
            <p:nvPr/>
          </p:nvSpPr>
          <p:spPr>
            <a:xfrm>
              <a:off x="9884847" y="3335019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3" name="Right Triangle 122">
              <a:extLst>
                <a:ext uri="{FF2B5EF4-FFF2-40B4-BE49-F238E27FC236}">
                  <a16:creationId xmlns:a16="http://schemas.microsoft.com/office/drawing/2014/main" id="{FC1275A0-B021-BE46-A4BE-E05384528D3C}"/>
                </a:ext>
              </a:extLst>
            </p:cNvPr>
            <p:cNvSpPr/>
            <p:nvPr/>
          </p:nvSpPr>
          <p:spPr>
            <a:xfrm>
              <a:off x="10729058" y="2883785"/>
              <a:ext cx="464124" cy="465750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08103EB-B671-5840-99A6-172237729A0B}"/>
                </a:ext>
              </a:extLst>
            </p:cNvPr>
            <p:cNvSpPr/>
            <p:nvPr/>
          </p:nvSpPr>
          <p:spPr>
            <a:xfrm>
              <a:off x="9884847" y="4171681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E8F7E46-4F4E-C046-BC5E-99C374C16A12}"/>
                </a:ext>
              </a:extLst>
            </p:cNvPr>
            <p:cNvSpPr/>
            <p:nvPr/>
          </p:nvSpPr>
          <p:spPr>
            <a:xfrm>
              <a:off x="9884847" y="4220537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9C341FB-02D5-4E43-9D2C-B5ED9573B346}"/>
                </a:ext>
              </a:extLst>
            </p:cNvPr>
            <p:cNvSpPr/>
            <p:nvPr/>
          </p:nvSpPr>
          <p:spPr>
            <a:xfrm>
              <a:off x="9884847" y="4269394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E942A01-B05D-5349-A40D-B911ACC0FC0E}"/>
                </a:ext>
              </a:extLst>
            </p:cNvPr>
            <p:cNvSpPr/>
            <p:nvPr/>
          </p:nvSpPr>
          <p:spPr>
            <a:xfrm>
              <a:off x="9884847" y="4316457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DE01704-41BB-5D46-B7AF-0716B69C8BFA}"/>
                </a:ext>
              </a:extLst>
            </p:cNvPr>
            <p:cNvSpPr/>
            <p:nvPr/>
          </p:nvSpPr>
          <p:spPr>
            <a:xfrm>
              <a:off x="9884847" y="4365020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F0DA83B-0EBA-7149-B898-30D438096563}"/>
                </a:ext>
              </a:extLst>
            </p:cNvPr>
            <p:cNvSpPr/>
            <p:nvPr/>
          </p:nvSpPr>
          <p:spPr>
            <a:xfrm>
              <a:off x="9884847" y="4413877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3842283-EE02-C04D-A0F7-21E156158B9B}"/>
                </a:ext>
              </a:extLst>
            </p:cNvPr>
            <p:cNvSpPr/>
            <p:nvPr/>
          </p:nvSpPr>
          <p:spPr>
            <a:xfrm>
              <a:off x="9884847" y="4560482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F4BC07D-CDFC-1340-94A7-A237B25668A9}"/>
                </a:ext>
              </a:extLst>
            </p:cNvPr>
            <p:cNvSpPr/>
            <p:nvPr/>
          </p:nvSpPr>
          <p:spPr>
            <a:xfrm>
              <a:off x="9884847" y="4609045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8AEAA9-04E2-F740-B796-4284DC646899}"/>
                </a:ext>
              </a:extLst>
            </p:cNvPr>
            <p:cNvSpPr/>
            <p:nvPr/>
          </p:nvSpPr>
          <p:spPr>
            <a:xfrm>
              <a:off x="9884847" y="4657902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F2789059-993D-DE43-BD00-E8E19103AB63}"/>
                </a:ext>
              </a:extLst>
            </p:cNvPr>
            <p:cNvSpPr/>
            <p:nvPr/>
          </p:nvSpPr>
          <p:spPr>
            <a:xfrm>
              <a:off x="9884847" y="3382943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031B27D-9743-2B44-846A-7B3A47431A88}"/>
                </a:ext>
              </a:extLst>
            </p:cNvPr>
            <p:cNvSpPr/>
            <p:nvPr/>
          </p:nvSpPr>
          <p:spPr>
            <a:xfrm>
              <a:off x="9884847" y="3431799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7EA2C57-659C-184B-9600-668B252C89BB}"/>
                </a:ext>
              </a:extLst>
            </p:cNvPr>
            <p:cNvSpPr/>
            <p:nvPr/>
          </p:nvSpPr>
          <p:spPr>
            <a:xfrm>
              <a:off x="9884847" y="3480656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5B68020-EFE9-3148-896F-BB543C3E2116}"/>
                </a:ext>
              </a:extLst>
            </p:cNvPr>
            <p:cNvSpPr txBox="1"/>
            <p:nvPr/>
          </p:nvSpPr>
          <p:spPr>
            <a:xfrm>
              <a:off x="11026219" y="4023968"/>
              <a:ext cx="216000" cy="215444"/>
            </a:xfrm>
            <a:prstGeom prst="rect">
              <a:avLst/>
            </a:prstGeom>
            <a:solidFill>
              <a:srgbClr val="DB493D"/>
            </a:solidFill>
            <a:ln w="12700">
              <a:solidFill>
                <a:schemeClr val="bg1"/>
              </a:solidFill>
            </a:ln>
            <a:effectLst>
              <a:outerShdw blurRad="139700" dist="381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 Regular"/>
                </a:rPr>
                <a:t>!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E9DADD-47AD-6540-BA1A-2E64F6864DCC}"/>
                </a:ext>
              </a:extLst>
            </p:cNvPr>
            <p:cNvSpPr txBox="1"/>
            <p:nvPr/>
          </p:nvSpPr>
          <p:spPr>
            <a:xfrm>
              <a:off x="11024490" y="3318472"/>
              <a:ext cx="216000" cy="215444"/>
            </a:xfrm>
            <a:prstGeom prst="rect">
              <a:avLst/>
            </a:prstGeom>
            <a:solidFill>
              <a:srgbClr val="EF981A"/>
            </a:solidFill>
            <a:ln w="12700">
              <a:solidFill>
                <a:schemeClr val="bg1"/>
              </a:solidFill>
            </a:ln>
            <a:effectLst>
              <a:outerShdw blurRad="139700" dist="381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/>
                  </a:solidFill>
                  <a:latin typeface="Calibri Regular"/>
                </a:defRPr>
              </a:lvl1pPr>
            </a:lstStyle>
            <a:p>
              <a:r>
                <a:rPr lang="en-US" sz="1400" b="1" dirty="0"/>
                <a:t>!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108C1E3-81BA-5147-A2B6-B09087F843DA}"/>
                </a:ext>
              </a:extLst>
            </p:cNvPr>
            <p:cNvSpPr/>
            <p:nvPr/>
          </p:nvSpPr>
          <p:spPr>
            <a:xfrm>
              <a:off x="9882040" y="3092816"/>
              <a:ext cx="117086" cy="5034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885EF3C-278E-8A47-BA3B-3356BE035D9E}"/>
                </a:ext>
              </a:extLst>
            </p:cNvPr>
            <p:cNvSpPr/>
            <p:nvPr/>
          </p:nvSpPr>
          <p:spPr>
            <a:xfrm>
              <a:off x="9882040" y="3721100"/>
              <a:ext cx="117086" cy="7161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F89393-50D3-7147-AF1E-B800889A019C}"/>
                </a:ext>
              </a:extLst>
            </p:cNvPr>
            <p:cNvSpPr/>
            <p:nvPr/>
          </p:nvSpPr>
          <p:spPr>
            <a:xfrm>
              <a:off x="9882040" y="4560076"/>
              <a:ext cx="117086" cy="1203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12EDFED5-CE58-DF4B-9633-16BE6B7573F8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D964F4B5-616C-7E45-AF63-3B1D5CC4D48A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3/8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E22327D5-7CD7-344C-8147-4EEE0A97021E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141205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Unit size: </a:t>
            </a:r>
            <a:r>
              <a:rPr lang="en-GB" b="1" dirty="0">
                <a:solidFill>
                  <a:schemeClr val="accent1"/>
                </a:solidFill>
              </a:rPr>
              <a:t>write short units of code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/>
            <a:r>
              <a:rPr lang="en-GB" dirty="0"/>
              <a:t>Short units (e.g. functions, methods) generally have a </a:t>
            </a:r>
            <a:r>
              <a:rPr lang="en-GB" b="1" dirty="0"/>
              <a:t>single responsibility</a:t>
            </a:r>
            <a:r>
              <a:rPr lang="en-GB" dirty="0"/>
              <a:t>. Code with a single responsibility is easier to test and reuse. </a:t>
            </a:r>
          </a:p>
          <a:p>
            <a:pPr marL="285750" indent="-285750"/>
            <a:r>
              <a:rPr lang="en-GB" dirty="0"/>
              <a:t>Short units takes less time to read allowing a quicker understanding of how it works internally.</a:t>
            </a:r>
          </a:p>
          <a:p>
            <a:pPr indent="0">
              <a:buNone/>
            </a:pPr>
            <a:endParaRPr lang="en-GB" dirty="0">
              <a:solidFill>
                <a:schemeClr val="accent2"/>
              </a:solidFill>
            </a:endParaRPr>
          </a:p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4"/>
                </a:solidFill>
              </a:rPr>
              <a:t>Unit size is measured as the number of lines of code in a unit. </a:t>
            </a:r>
            <a:br>
              <a:rPr lang="en-GB" b="1" dirty="0">
                <a:solidFill>
                  <a:schemeClr val="accent4"/>
                </a:solidFill>
              </a:rPr>
            </a:br>
            <a:r>
              <a:rPr lang="en-GB" dirty="0">
                <a:solidFill>
                  <a:schemeClr val="accent4"/>
                </a:solidFill>
              </a:rPr>
              <a:t>Every unit of the system is mapped to a risk profile based on the number of lines of code it contains.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905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98" name="Slide Number Placeholder 1">
            <a:extLst>
              <a:ext uri="{FF2B5EF4-FFF2-40B4-BE49-F238E27FC236}">
                <a16:creationId xmlns:a16="http://schemas.microsoft.com/office/drawing/2014/main" id="{D0E236AD-C444-3746-BE54-454759A26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UNIT COMPLEXITY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Write simple units of code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Hexagon 30">
            <a:extLst>
              <a:ext uri="{FF2B5EF4-FFF2-40B4-BE49-F238E27FC236}">
                <a16:creationId xmlns:a16="http://schemas.microsoft.com/office/drawing/2014/main" id="{BB2DEA47-E9D4-6049-8AF2-33187B03763D}"/>
              </a:ext>
            </a:extLst>
          </p:cNvPr>
          <p:cNvSpPr/>
          <p:nvPr/>
        </p:nvSpPr>
        <p:spPr>
          <a:xfrm>
            <a:off x="7486782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57B2F6D6-40B4-6646-96B0-C2A6B7FBF1E1}"/>
              </a:ext>
            </a:extLst>
          </p:cNvPr>
          <p:cNvSpPr/>
          <p:nvPr/>
        </p:nvSpPr>
        <p:spPr>
          <a:xfrm>
            <a:off x="9536867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BD0182D-6073-764D-ACD1-7B6F56B30C83}"/>
              </a:ext>
            </a:extLst>
          </p:cNvPr>
          <p:cNvSpPr txBox="1">
            <a:spLocks/>
          </p:cNvSpPr>
          <p:nvPr/>
        </p:nvSpPr>
        <p:spPr>
          <a:xfrm>
            <a:off x="7552348" y="2278318"/>
            <a:ext cx="1784511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2F26B90-3194-F74A-A3CE-63FAB2001345}"/>
              </a:ext>
            </a:extLst>
          </p:cNvPr>
          <p:cNvSpPr txBox="1">
            <a:spLocks/>
          </p:cNvSpPr>
          <p:nvPr/>
        </p:nvSpPr>
        <p:spPr>
          <a:xfrm>
            <a:off x="9712167" y="2280030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sp>
        <p:nvSpPr>
          <p:cNvPr id="60" name="AutoShape 5">
            <a:extLst>
              <a:ext uri="{FF2B5EF4-FFF2-40B4-BE49-F238E27FC236}">
                <a16:creationId xmlns:a16="http://schemas.microsoft.com/office/drawing/2014/main" id="{9D31DFFD-2A7C-D141-8EEE-8E17504C7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323" y="5630003"/>
            <a:ext cx="864000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1-5 McCabe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57C968"/>
                </a:solidFill>
                <a:cs typeface="TheSansMono M5"/>
              </a:rPr>
              <a:t>low risk</a:t>
            </a:r>
          </a:p>
        </p:txBody>
      </p:sp>
      <p:sp>
        <p:nvSpPr>
          <p:cNvPr id="61" name="AutoShape 5">
            <a:extLst>
              <a:ext uri="{FF2B5EF4-FFF2-40B4-BE49-F238E27FC236}">
                <a16:creationId xmlns:a16="http://schemas.microsoft.com/office/drawing/2014/main" id="{7A0D476F-B837-D846-927B-EBA1F8DCF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964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F8C740"/>
                </a:solidFill>
                <a:cs typeface="TheSansMono M5"/>
              </a:rPr>
              <a:t>6-10 McCabe</a:t>
            </a:r>
            <a:endParaRPr lang="en-US" sz="1200" spc="-50" noProof="1">
              <a:solidFill>
                <a:srgbClr val="F8C740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F8C740"/>
                </a:solidFill>
                <a:cs typeface="TheSansMono M5"/>
              </a:rPr>
              <a:t>moderate risk</a:t>
            </a:r>
          </a:p>
        </p:txBody>
      </p:sp>
      <p:sp>
        <p:nvSpPr>
          <p:cNvPr id="62" name="AutoShape 5">
            <a:extLst>
              <a:ext uri="{FF2B5EF4-FFF2-40B4-BE49-F238E27FC236}">
                <a16:creationId xmlns:a16="http://schemas.microsoft.com/office/drawing/2014/main" id="{9E65ED32-6318-B045-B9E2-CCB28F23B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8028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EF981A"/>
                </a:solidFill>
                <a:cs typeface="TheSansMono M5"/>
              </a:rPr>
              <a:t>11-25 McCabe</a:t>
            </a:r>
            <a:endParaRPr lang="en-US" sz="1200" spc="-50" noProof="1">
              <a:solidFill>
                <a:srgbClr val="EF981A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EF981A"/>
                </a:solidFill>
                <a:cs typeface="TheSansMono M5"/>
              </a:rPr>
              <a:t>high risk</a:t>
            </a:r>
          </a:p>
        </p:txBody>
      </p:sp>
      <p:sp>
        <p:nvSpPr>
          <p:cNvPr id="63" name="AutoShape 5">
            <a:extLst>
              <a:ext uri="{FF2B5EF4-FFF2-40B4-BE49-F238E27FC236}">
                <a16:creationId xmlns:a16="http://schemas.microsoft.com/office/drawing/2014/main" id="{D5DA61E8-3E36-134B-89F4-56253E8E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7635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DB493D"/>
                </a:solidFill>
                <a:cs typeface="TheSansMono M5"/>
              </a:rPr>
              <a:t>26+ McCabe</a:t>
            </a:r>
            <a:endParaRPr lang="en-US" sz="1200" spc="-50" noProof="1">
              <a:solidFill>
                <a:srgbClr val="DB493D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DB493D"/>
                </a:solidFill>
                <a:cs typeface="TheSansMono M5"/>
              </a:rPr>
              <a:t>very high risk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6B26F8F-E814-884C-8160-8892A9081EFF}"/>
              </a:ext>
            </a:extLst>
          </p:cNvPr>
          <p:cNvSpPr txBox="1">
            <a:spLocks/>
          </p:cNvSpPr>
          <p:nvPr/>
        </p:nvSpPr>
        <p:spPr>
          <a:xfrm>
            <a:off x="7636323" y="5232245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29B86C-E46B-B046-ACC8-B01DC14730A8}"/>
              </a:ext>
            </a:extLst>
          </p:cNvPr>
          <p:cNvCxnSpPr>
            <a:stCxn id="71" idx="4"/>
            <a:endCxn id="72" idx="0"/>
          </p:cNvCxnSpPr>
          <p:nvPr/>
        </p:nvCxnSpPr>
        <p:spPr>
          <a:xfrm>
            <a:off x="8470772" y="3444457"/>
            <a:ext cx="0" cy="1950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355C43-CCD2-1443-9B58-B59A95D2C61C}"/>
              </a:ext>
            </a:extLst>
          </p:cNvPr>
          <p:cNvCxnSpPr>
            <a:cxnSpLocks/>
            <a:stCxn id="72" idx="3"/>
            <a:endCxn id="73" idx="0"/>
          </p:cNvCxnSpPr>
          <p:nvPr/>
        </p:nvCxnSpPr>
        <p:spPr>
          <a:xfrm flipH="1">
            <a:off x="8235560" y="3819129"/>
            <a:ext cx="160830" cy="23004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D5C2A8-175D-F346-A3CF-B83F0C45F144}"/>
              </a:ext>
            </a:extLst>
          </p:cNvPr>
          <p:cNvCxnSpPr>
            <a:cxnSpLocks/>
            <a:stCxn id="72" idx="5"/>
            <a:endCxn id="74" idx="0"/>
          </p:cNvCxnSpPr>
          <p:nvPr/>
        </p:nvCxnSpPr>
        <p:spPr>
          <a:xfrm>
            <a:off x="8545154" y="3819129"/>
            <a:ext cx="153811" cy="23004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DEC27E6-28FE-8548-8AFA-5073F73EA13C}"/>
              </a:ext>
            </a:extLst>
          </p:cNvPr>
          <p:cNvCxnSpPr>
            <a:cxnSpLocks/>
            <a:stCxn id="75" idx="3"/>
            <a:endCxn id="76" idx="0"/>
          </p:cNvCxnSpPr>
          <p:nvPr/>
        </p:nvCxnSpPr>
        <p:spPr>
          <a:xfrm flipH="1">
            <a:off x="10288958" y="3413611"/>
            <a:ext cx="142583" cy="22522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F2D3558-BAF8-0242-8165-EF7F38CD731D}"/>
              </a:ext>
            </a:extLst>
          </p:cNvPr>
          <p:cNvCxnSpPr>
            <a:cxnSpLocks/>
            <a:stCxn id="75" idx="5"/>
            <a:endCxn id="77" idx="1"/>
          </p:cNvCxnSpPr>
          <p:nvPr/>
        </p:nvCxnSpPr>
        <p:spPr>
          <a:xfrm>
            <a:off x="10580305" y="3413611"/>
            <a:ext cx="200852" cy="25290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EE153F-17C4-1045-8C57-B791B2BD46C8}"/>
              </a:ext>
            </a:extLst>
          </p:cNvPr>
          <p:cNvCxnSpPr>
            <a:cxnSpLocks/>
            <a:stCxn id="76" idx="3"/>
            <a:endCxn id="78" idx="0"/>
          </p:cNvCxnSpPr>
          <p:nvPr/>
        </p:nvCxnSpPr>
        <p:spPr>
          <a:xfrm flipH="1">
            <a:off x="10054452" y="3818405"/>
            <a:ext cx="160124" cy="23592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740199D-7C6C-C046-B6D4-85BAB1824771}"/>
              </a:ext>
            </a:extLst>
          </p:cNvPr>
          <p:cNvCxnSpPr>
            <a:cxnSpLocks/>
            <a:stCxn id="76" idx="4"/>
            <a:endCxn id="79" idx="0"/>
          </p:cNvCxnSpPr>
          <p:nvPr/>
        </p:nvCxnSpPr>
        <p:spPr>
          <a:xfrm flipH="1">
            <a:off x="10286941" y="3849215"/>
            <a:ext cx="2017" cy="20511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EC63F8A-B87D-0A4C-AE48-7930843F988D}"/>
              </a:ext>
            </a:extLst>
          </p:cNvPr>
          <p:cNvCxnSpPr>
            <a:cxnSpLocks/>
            <a:stCxn id="77" idx="4"/>
            <a:endCxn id="81" idx="0"/>
          </p:cNvCxnSpPr>
          <p:nvPr/>
        </p:nvCxnSpPr>
        <p:spPr>
          <a:xfrm flipH="1">
            <a:off x="10753705" y="3846085"/>
            <a:ext cx="101834" cy="20824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CD754DC-E559-7E45-A642-B9E9F8F79CC0}"/>
              </a:ext>
            </a:extLst>
          </p:cNvPr>
          <p:cNvCxnSpPr>
            <a:cxnSpLocks/>
            <a:stCxn id="77" idx="4"/>
            <a:endCxn id="82" idx="0"/>
          </p:cNvCxnSpPr>
          <p:nvPr/>
        </p:nvCxnSpPr>
        <p:spPr>
          <a:xfrm>
            <a:off x="10855539" y="3846085"/>
            <a:ext cx="127298" cy="20824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72C021FA-6409-A140-99CD-96C4C4D4643A}"/>
              </a:ext>
            </a:extLst>
          </p:cNvPr>
          <p:cNvSpPr/>
          <p:nvPr/>
        </p:nvSpPr>
        <p:spPr>
          <a:xfrm>
            <a:off x="8365580" y="3234073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D1DE8B0-AF7F-0B4E-BCAE-66447D87ADEA}"/>
              </a:ext>
            </a:extLst>
          </p:cNvPr>
          <p:cNvSpPr/>
          <p:nvPr/>
        </p:nvSpPr>
        <p:spPr>
          <a:xfrm>
            <a:off x="8365580" y="3639555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7A46DA6-6757-8849-A868-C56AEF73ECA4}"/>
              </a:ext>
            </a:extLst>
          </p:cNvPr>
          <p:cNvSpPr/>
          <p:nvPr/>
        </p:nvSpPr>
        <p:spPr>
          <a:xfrm>
            <a:off x="8130368" y="4049175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0159D4A-12A1-8643-9274-0DAB17A58D2A}"/>
              </a:ext>
            </a:extLst>
          </p:cNvPr>
          <p:cNvSpPr/>
          <p:nvPr/>
        </p:nvSpPr>
        <p:spPr>
          <a:xfrm>
            <a:off x="8593773" y="4049175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F41962D-28DF-A845-A878-E20EA53BE726}"/>
              </a:ext>
            </a:extLst>
          </p:cNvPr>
          <p:cNvSpPr/>
          <p:nvPr/>
        </p:nvSpPr>
        <p:spPr>
          <a:xfrm>
            <a:off x="10400731" y="3234037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CF3E9C3-84DD-7446-BF76-F44363C915B9}"/>
              </a:ext>
            </a:extLst>
          </p:cNvPr>
          <p:cNvSpPr/>
          <p:nvPr/>
        </p:nvSpPr>
        <p:spPr>
          <a:xfrm>
            <a:off x="10183766" y="3638831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308B3B-1087-7345-83ED-1A0D25508904}"/>
              </a:ext>
            </a:extLst>
          </p:cNvPr>
          <p:cNvSpPr/>
          <p:nvPr/>
        </p:nvSpPr>
        <p:spPr>
          <a:xfrm>
            <a:off x="10750347" y="3635701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8008C63-0A99-5D44-80A0-0EADC585D437}"/>
              </a:ext>
            </a:extLst>
          </p:cNvPr>
          <p:cNvSpPr/>
          <p:nvPr/>
        </p:nvSpPr>
        <p:spPr>
          <a:xfrm>
            <a:off x="9949260" y="4054329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604A0D4-F364-0B4D-B90B-010A4547A397}"/>
              </a:ext>
            </a:extLst>
          </p:cNvPr>
          <p:cNvSpPr/>
          <p:nvPr/>
        </p:nvSpPr>
        <p:spPr>
          <a:xfrm>
            <a:off x="10181749" y="4054329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85A34DF-DC29-F147-8AC8-FA99E6F4A0CB}"/>
              </a:ext>
            </a:extLst>
          </p:cNvPr>
          <p:cNvSpPr/>
          <p:nvPr/>
        </p:nvSpPr>
        <p:spPr>
          <a:xfrm>
            <a:off x="10410881" y="4054329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21AC53A-49C9-8F4D-AE50-929DF851D10B}"/>
              </a:ext>
            </a:extLst>
          </p:cNvPr>
          <p:cNvSpPr/>
          <p:nvPr/>
        </p:nvSpPr>
        <p:spPr>
          <a:xfrm>
            <a:off x="10648513" y="4054329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BB11E1B-8EEC-1D4E-B93F-8AE2C4632C34}"/>
              </a:ext>
            </a:extLst>
          </p:cNvPr>
          <p:cNvSpPr/>
          <p:nvPr/>
        </p:nvSpPr>
        <p:spPr>
          <a:xfrm>
            <a:off x="10877645" y="4054329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3C0788A-64DB-3449-A34C-855234C33363}"/>
              </a:ext>
            </a:extLst>
          </p:cNvPr>
          <p:cNvCxnSpPr>
            <a:cxnSpLocks/>
            <a:stCxn id="76" idx="5"/>
            <a:endCxn id="80" idx="0"/>
          </p:cNvCxnSpPr>
          <p:nvPr/>
        </p:nvCxnSpPr>
        <p:spPr>
          <a:xfrm>
            <a:off x="10363340" y="3818405"/>
            <a:ext cx="152733" cy="23592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EE3FCE50-459A-A748-A744-572B703E8510}"/>
              </a:ext>
            </a:extLst>
          </p:cNvPr>
          <p:cNvSpPr/>
          <p:nvPr/>
        </p:nvSpPr>
        <p:spPr>
          <a:xfrm flipH="1">
            <a:off x="9962084" y="3237270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8B8F542-FF18-8449-8A54-9A00E24B5C3D}"/>
              </a:ext>
            </a:extLst>
          </p:cNvPr>
          <p:cNvCxnSpPr>
            <a:cxnSpLocks/>
            <a:stCxn id="75" idx="2"/>
            <a:endCxn id="85" idx="2"/>
          </p:cNvCxnSpPr>
          <p:nvPr/>
        </p:nvCxnSpPr>
        <p:spPr>
          <a:xfrm flipH="1">
            <a:off x="10172468" y="3339229"/>
            <a:ext cx="228263" cy="32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7999E4E-C51B-AD4F-9305-97D549B5C1CE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8470772" y="2930309"/>
            <a:ext cx="0" cy="303764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70000">
                  <a:schemeClr val="accent4"/>
                </a:gs>
              </a:gsLst>
              <a:lin ang="5400000" scaled="1"/>
            </a:gra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470C8ED-7A4A-A54D-80CA-9620DEC3C6F0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10505923" y="2930309"/>
            <a:ext cx="0" cy="303728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70000">
                  <a:schemeClr val="accent4"/>
                </a:gs>
              </a:gsLst>
              <a:lin ang="5400000" scaled="1"/>
            </a:gra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A80ED5AD-75C3-4A48-A1A7-E9497367785D}"/>
              </a:ext>
            </a:extLst>
          </p:cNvPr>
          <p:cNvSpPr txBox="1"/>
          <p:nvPr/>
        </p:nvSpPr>
        <p:spPr>
          <a:xfrm>
            <a:off x="10860857" y="3246353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E48613E-8AB9-734B-8115-2AD2608982A8}"/>
              </a:ext>
            </a:extLst>
          </p:cNvPr>
          <p:cNvSpPr/>
          <p:nvPr/>
        </p:nvSpPr>
        <p:spPr>
          <a:xfrm>
            <a:off x="11118280" y="3637655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63AE1FD-B37E-9047-A293-E59E1132DE82}"/>
              </a:ext>
            </a:extLst>
          </p:cNvPr>
          <p:cNvCxnSpPr>
            <a:cxnSpLocks/>
            <a:stCxn id="77" idx="6"/>
            <a:endCxn id="90" idx="2"/>
          </p:cNvCxnSpPr>
          <p:nvPr/>
        </p:nvCxnSpPr>
        <p:spPr>
          <a:xfrm>
            <a:off x="10960731" y="3740893"/>
            <a:ext cx="157549" cy="195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5B061794-00DB-6743-9949-A2D318AADCBC}"/>
              </a:ext>
            </a:extLst>
          </p:cNvPr>
          <p:cNvSpPr/>
          <p:nvPr/>
        </p:nvSpPr>
        <p:spPr>
          <a:xfrm>
            <a:off x="9676792" y="3638831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09E6EC4-1B73-C747-BF70-31FBE8A8714A}"/>
              </a:ext>
            </a:extLst>
          </p:cNvPr>
          <p:cNvCxnSpPr>
            <a:cxnSpLocks/>
            <a:stCxn id="76" idx="2"/>
            <a:endCxn id="92" idx="6"/>
          </p:cNvCxnSpPr>
          <p:nvPr/>
        </p:nvCxnSpPr>
        <p:spPr>
          <a:xfrm flipH="1">
            <a:off x="9887176" y="3744023"/>
            <a:ext cx="296590" cy="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AE0E3A45-BA3F-1542-8E53-0BF9D72C85D9}"/>
              </a:ext>
            </a:extLst>
          </p:cNvPr>
          <p:cNvSpPr txBox="1">
            <a:spLocks/>
          </p:cNvSpPr>
          <p:nvPr/>
        </p:nvSpPr>
        <p:spPr>
          <a:xfrm>
            <a:off x="7964411" y="4614052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latin typeface="Calibri Regular"/>
              </a:rPr>
              <a:t>Unit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A0EB225D-405A-9D42-B5D3-CA7E43596743}"/>
              </a:ext>
            </a:extLst>
          </p:cNvPr>
          <p:cNvSpPr txBox="1">
            <a:spLocks/>
          </p:cNvSpPr>
          <p:nvPr/>
        </p:nvSpPr>
        <p:spPr>
          <a:xfrm>
            <a:off x="10025006" y="4613219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solidFill>
                  <a:srgbClr val="AFB9C2"/>
                </a:solidFill>
                <a:latin typeface="Calibri Regular"/>
              </a:rPr>
              <a:t>Unit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C3E9E18-0106-7843-8743-AED6A41B4691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0DB20016-AB15-554E-9580-BB1C731BA248}"/>
              </a:ext>
            </a:extLst>
          </p:cNvPr>
          <p:cNvGraphicFramePr>
            <a:graphicFrameLocks noGrp="1"/>
          </p:cNvGraphicFramePr>
          <p:nvPr/>
        </p:nvGraphicFramePr>
        <p:xfrm>
          <a:off x="7222230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4/8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FF7CD860-6E8F-A247-8F26-6ACB2D1930C8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141205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Unit complex: </a:t>
            </a:r>
            <a:r>
              <a:rPr lang="en-GB" b="1" dirty="0">
                <a:solidFill>
                  <a:schemeClr val="accent1"/>
                </a:solidFill>
              </a:rPr>
              <a:t>write simple units of code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/>
            <a:r>
              <a:rPr lang="en-GB" dirty="0"/>
              <a:t>Complex units (e.g. functions, methods) take more time to understand, </a:t>
            </a:r>
            <a:r>
              <a:rPr lang="en-GB" b="1" dirty="0"/>
              <a:t>increasing the difficulty of modifying</a:t>
            </a:r>
            <a:r>
              <a:rPr lang="en-GB" dirty="0"/>
              <a:t> them.</a:t>
            </a:r>
          </a:p>
          <a:p>
            <a:pPr marL="285750" indent="-285750"/>
            <a:r>
              <a:rPr lang="en-GB" dirty="0"/>
              <a:t>A complex unit has a high number of possible execution paths and therefore </a:t>
            </a:r>
            <a:r>
              <a:rPr lang="en-GB" b="1" dirty="0"/>
              <a:t>requires more test cases</a:t>
            </a:r>
            <a:r>
              <a:rPr lang="en-GB" dirty="0"/>
              <a:t>. </a:t>
            </a:r>
          </a:p>
          <a:p>
            <a:pPr indent="0">
              <a:buNone/>
            </a:pPr>
            <a:endParaRPr lang="en-GB" dirty="0">
              <a:solidFill>
                <a:schemeClr val="accent2"/>
              </a:solidFill>
            </a:endParaRPr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Unit complexity is measured as the McCabe complexity (decision points +1) of a unit. </a:t>
            </a:r>
            <a:r>
              <a:rPr lang="en-GB" dirty="0">
                <a:solidFill>
                  <a:schemeClr val="accent4"/>
                </a:solidFill>
              </a:rPr>
              <a:t>Every unit of the system is categorized in one of four risk categories depending on its McCabe measurement.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ACD7EDD-2910-D340-93A6-09D728C8F968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864000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900EB12-DC4C-BC42-9683-711B117B0CD3}"/>
              </a:ext>
            </a:extLst>
          </p:cNvPr>
          <p:cNvCxnSpPr>
            <a:cxnSpLocks/>
          </p:cNvCxnSpPr>
          <p:nvPr/>
        </p:nvCxnSpPr>
        <p:spPr>
          <a:xfrm>
            <a:off x="8575964" y="5565911"/>
            <a:ext cx="864000" cy="0"/>
          </a:xfrm>
          <a:prstGeom prst="line">
            <a:avLst/>
          </a:prstGeom>
          <a:ln w="57150" cap="rnd">
            <a:solidFill>
              <a:srgbClr val="F8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9DFF8B6-8407-6D45-ACA9-4EDD96F777E1}"/>
              </a:ext>
            </a:extLst>
          </p:cNvPr>
          <p:cNvCxnSpPr>
            <a:cxnSpLocks/>
          </p:cNvCxnSpPr>
          <p:nvPr/>
        </p:nvCxnSpPr>
        <p:spPr>
          <a:xfrm>
            <a:off x="9528880" y="5565911"/>
            <a:ext cx="864000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0D83D8A-8D79-194F-9D47-D273ADD61A44}"/>
              </a:ext>
            </a:extLst>
          </p:cNvPr>
          <p:cNvCxnSpPr>
            <a:cxnSpLocks/>
          </p:cNvCxnSpPr>
          <p:nvPr/>
        </p:nvCxnSpPr>
        <p:spPr>
          <a:xfrm>
            <a:off x="10469514" y="5565911"/>
            <a:ext cx="864000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29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E2493E46-8CD6-254F-A4B5-7B16C21E8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UNIT INTERFACING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Keep unit interfaces small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Hexagon 30">
            <a:extLst>
              <a:ext uri="{FF2B5EF4-FFF2-40B4-BE49-F238E27FC236}">
                <a16:creationId xmlns:a16="http://schemas.microsoft.com/office/drawing/2014/main" id="{BB2DEA47-E9D4-6049-8AF2-33187B03763D}"/>
              </a:ext>
            </a:extLst>
          </p:cNvPr>
          <p:cNvSpPr/>
          <p:nvPr/>
        </p:nvSpPr>
        <p:spPr>
          <a:xfrm>
            <a:off x="7486782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57B2F6D6-40B4-6646-96B0-C2A6B7FBF1E1}"/>
              </a:ext>
            </a:extLst>
          </p:cNvPr>
          <p:cNvSpPr/>
          <p:nvPr/>
        </p:nvSpPr>
        <p:spPr>
          <a:xfrm>
            <a:off x="9536867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BD0182D-6073-764D-ACD1-7B6F56B30C83}"/>
              </a:ext>
            </a:extLst>
          </p:cNvPr>
          <p:cNvSpPr txBox="1">
            <a:spLocks/>
          </p:cNvSpPr>
          <p:nvPr/>
        </p:nvSpPr>
        <p:spPr>
          <a:xfrm>
            <a:off x="7552348" y="2141158"/>
            <a:ext cx="1784511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2F26B90-3194-F74A-A3CE-63FAB2001345}"/>
              </a:ext>
            </a:extLst>
          </p:cNvPr>
          <p:cNvSpPr txBox="1">
            <a:spLocks/>
          </p:cNvSpPr>
          <p:nvPr/>
        </p:nvSpPr>
        <p:spPr>
          <a:xfrm>
            <a:off x="9712167" y="2142870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sp>
        <p:nvSpPr>
          <p:cNvPr id="60" name="AutoShape 5">
            <a:extLst>
              <a:ext uri="{FF2B5EF4-FFF2-40B4-BE49-F238E27FC236}">
                <a16:creationId xmlns:a16="http://schemas.microsoft.com/office/drawing/2014/main" id="{9D31DFFD-2A7C-D141-8EEE-8E17504C7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323" y="5630003"/>
            <a:ext cx="864000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0-2 parameters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57C968"/>
                </a:solidFill>
                <a:cs typeface="TheSansMono M5"/>
              </a:rPr>
              <a:t>low risk</a:t>
            </a:r>
          </a:p>
        </p:txBody>
      </p:sp>
      <p:sp>
        <p:nvSpPr>
          <p:cNvPr id="61" name="AutoShape 5">
            <a:extLst>
              <a:ext uri="{FF2B5EF4-FFF2-40B4-BE49-F238E27FC236}">
                <a16:creationId xmlns:a16="http://schemas.microsoft.com/office/drawing/2014/main" id="{7A0D476F-B837-D846-927B-EBA1F8DCF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964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F8C740"/>
                </a:solidFill>
                <a:cs typeface="TheSansMono M5"/>
              </a:rPr>
              <a:t>3-4 parameters</a:t>
            </a:r>
            <a:endParaRPr lang="en-US" sz="1200" spc="-50" noProof="1">
              <a:solidFill>
                <a:srgbClr val="F8C740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F8C740"/>
                </a:solidFill>
                <a:cs typeface="TheSansMono M5"/>
              </a:rPr>
              <a:t>moderate risk</a:t>
            </a:r>
          </a:p>
        </p:txBody>
      </p:sp>
      <p:sp>
        <p:nvSpPr>
          <p:cNvPr id="62" name="AutoShape 5">
            <a:extLst>
              <a:ext uri="{FF2B5EF4-FFF2-40B4-BE49-F238E27FC236}">
                <a16:creationId xmlns:a16="http://schemas.microsoft.com/office/drawing/2014/main" id="{9E65ED32-6318-B045-B9E2-CCB28F23B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8028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EF981A"/>
                </a:solidFill>
                <a:cs typeface="TheSansMono M5"/>
              </a:rPr>
              <a:t>5-6 parameters</a:t>
            </a:r>
            <a:endParaRPr lang="en-US" sz="1200" spc="-50" noProof="1">
              <a:solidFill>
                <a:srgbClr val="EF981A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EF981A"/>
                </a:solidFill>
                <a:cs typeface="TheSansMono M5"/>
              </a:rPr>
              <a:t>high risk</a:t>
            </a:r>
          </a:p>
        </p:txBody>
      </p:sp>
      <p:sp>
        <p:nvSpPr>
          <p:cNvPr id="63" name="AutoShape 5">
            <a:extLst>
              <a:ext uri="{FF2B5EF4-FFF2-40B4-BE49-F238E27FC236}">
                <a16:creationId xmlns:a16="http://schemas.microsoft.com/office/drawing/2014/main" id="{D5DA61E8-3E36-134B-89F4-56253E8E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7635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DB493D"/>
                </a:solidFill>
                <a:cs typeface="TheSansMono M5"/>
              </a:rPr>
              <a:t>7+ parameters</a:t>
            </a:r>
            <a:endParaRPr lang="en-US" sz="1200" spc="-50" noProof="1">
              <a:solidFill>
                <a:srgbClr val="DB493D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DB493D"/>
                </a:solidFill>
                <a:cs typeface="TheSansMono M5"/>
              </a:rPr>
              <a:t>very high risk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6B26F8F-E814-884C-8160-8892A9081EFF}"/>
              </a:ext>
            </a:extLst>
          </p:cNvPr>
          <p:cNvSpPr txBox="1">
            <a:spLocks/>
          </p:cNvSpPr>
          <p:nvPr/>
        </p:nvSpPr>
        <p:spPr>
          <a:xfrm>
            <a:off x="7636323" y="5232245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2C021FA-6409-A140-99CD-96C4C4D4643A}"/>
              </a:ext>
            </a:extLst>
          </p:cNvPr>
          <p:cNvSpPr/>
          <p:nvPr/>
        </p:nvSpPr>
        <p:spPr>
          <a:xfrm>
            <a:off x="8346252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F41962D-28DF-A845-A878-E20EA53BE726}"/>
              </a:ext>
            </a:extLst>
          </p:cNvPr>
          <p:cNvSpPr/>
          <p:nvPr/>
        </p:nvSpPr>
        <p:spPr>
          <a:xfrm>
            <a:off x="10167013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308B3B-1087-7345-83ED-1A0D25508904}"/>
              </a:ext>
            </a:extLst>
          </p:cNvPr>
          <p:cNvSpPr/>
          <p:nvPr/>
        </p:nvSpPr>
        <p:spPr>
          <a:xfrm>
            <a:off x="10392965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BB11E1B-8EEC-1D4E-B93F-8AE2C4632C34}"/>
              </a:ext>
            </a:extLst>
          </p:cNvPr>
          <p:cNvSpPr/>
          <p:nvPr/>
        </p:nvSpPr>
        <p:spPr>
          <a:xfrm>
            <a:off x="10847510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E3FCE50-459A-A748-A744-572B703E8510}"/>
              </a:ext>
            </a:extLst>
          </p:cNvPr>
          <p:cNvSpPr/>
          <p:nvPr/>
        </p:nvSpPr>
        <p:spPr>
          <a:xfrm flipH="1">
            <a:off x="9938040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80ED5AD-75C3-4A48-A1A7-E9497367785D}"/>
              </a:ext>
            </a:extLst>
          </p:cNvPr>
          <p:cNvSpPr txBox="1"/>
          <p:nvPr/>
        </p:nvSpPr>
        <p:spPr>
          <a:xfrm>
            <a:off x="11022575" y="2878897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E48613E-8AB9-734B-8115-2AD2608982A8}"/>
              </a:ext>
            </a:extLst>
          </p:cNvPr>
          <p:cNvSpPr/>
          <p:nvPr/>
        </p:nvSpPr>
        <p:spPr>
          <a:xfrm>
            <a:off x="10621709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E0E4DEB1-A7CE-3842-A36F-ADA79CDFF861}"/>
              </a:ext>
            </a:extLst>
          </p:cNvPr>
          <p:cNvSpPr txBox="1">
            <a:spLocks/>
          </p:cNvSpPr>
          <p:nvPr/>
        </p:nvSpPr>
        <p:spPr>
          <a:xfrm>
            <a:off x="7964411" y="4614052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latin typeface="Calibri Regular"/>
              </a:rPr>
              <a:t>Unit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27F5FB0D-8B5F-6147-AB03-0E8FC60C22A2}"/>
              </a:ext>
            </a:extLst>
          </p:cNvPr>
          <p:cNvSpPr txBox="1">
            <a:spLocks/>
          </p:cNvSpPr>
          <p:nvPr/>
        </p:nvSpPr>
        <p:spPr>
          <a:xfrm>
            <a:off x="10025006" y="4613219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solidFill>
                  <a:srgbClr val="AFB9C2"/>
                </a:solidFill>
                <a:latin typeface="Calibri Regular"/>
              </a:rPr>
              <a:t>Unit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8FBB3E3-9AF9-B14D-8AF0-E440B8544564}"/>
              </a:ext>
            </a:extLst>
          </p:cNvPr>
          <p:cNvCxnSpPr>
            <a:cxnSpLocks/>
          </p:cNvCxnSpPr>
          <p:nvPr/>
        </p:nvCxnSpPr>
        <p:spPr>
          <a:xfrm>
            <a:off x="8452484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A7C9F17-7E64-7E4B-90DC-7D5433F148EE}"/>
              </a:ext>
            </a:extLst>
          </p:cNvPr>
          <p:cNvCxnSpPr>
            <a:cxnSpLocks/>
          </p:cNvCxnSpPr>
          <p:nvPr/>
        </p:nvCxnSpPr>
        <p:spPr>
          <a:xfrm>
            <a:off x="10052438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B98B669-27DA-B049-8D3F-458E46F2280A}"/>
              </a:ext>
            </a:extLst>
          </p:cNvPr>
          <p:cNvCxnSpPr>
            <a:cxnSpLocks/>
          </p:cNvCxnSpPr>
          <p:nvPr/>
        </p:nvCxnSpPr>
        <p:spPr>
          <a:xfrm>
            <a:off x="10271894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1B2F729-17D4-8147-B182-37061AA97314}"/>
              </a:ext>
            </a:extLst>
          </p:cNvPr>
          <p:cNvCxnSpPr>
            <a:cxnSpLocks/>
          </p:cNvCxnSpPr>
          <p:nvPr/>
        </p:nvCxnSpPr>
        <p:spPr>
          <a:xfrm>
            <a:off x="10495067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D44B950-28BD-BA48-A0D8-7A778593D298}"/>
              </a:ext>
            </a:extLst>
          </p:cNvPr>
          <p:cNvCxnSpPr>
            <a:cxnSpLocks/>
          </p:cNvCxnSpPr>
          <p:nvPr/>
        </p:nvCxnSpPr>
        <p:spPr>
          <a:xfrm>
            <a:off x="10732811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16D6A6C-0226-E948-915C-2BB04D9107A5}"/>
              </a:ext>
            </a:extLst>
          </p:cNvPr>
          <p:cNvCxnSpPr>
            <a:cxnSpLocks/>
          </p:cNvCxnSpPr>
          <p:nvPr/>
        </p:nvCxnSpPr>
        <p:spPr>
          <a:xfrm>
            <a:off x="10934009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7218565-F341-5448-97A3-DBBFA15D4A64}"/>
              </a:ext>
            </a:extLst>
          </p:cNvPr>
          <p:cNvCxnSpPr>
            <a:cxnSpLocks/>
          </p:cNvCxnSpPr>
          <p:nvPr/>
        </p:nvCxnSpPr>
        <p:spPr>
          <a:xfrm flipH="1">
            <a:off x="7818120" y="3285016"/>
            <a:ext cx="1271016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3AEE66E-F2AF-5D4E-AAD2-9AA95EEBBCC5}"/>
              </a:ext>
            </a:extLst>
          </p:cNvPr>
          <p:cNvCxnSpPr>
            <a:cxnSpLocks/>
          </p:cNvCxnSpPr>
          <p:nvPr/>
        </p:nvCxnSpPr>
        <p:spPr>
          <a:xfrm flipH="1">
            <a:off x="9859559" y="3287336"/>
            <a:ext cx="1271016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60B70E3-374B-E04A-BA11-34D7417BB0EE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24F84E71-A43C-F348-B5D5-A631AF43EADA}"/>
              </a:ext>
            </a:extLst>
          </p:cNvPr>
          <p:cNvGraphicFramePr>
            <a:graphicFrameLocks noGrp="1"/>
          </p:cNvGraphicFramePr>
          <p:nvPr/>
        </p:nvGraphicFramePr>
        <p:xfrm>
          <a:off x="7222230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5/8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E84B6D8C-0595-7944-924B-3E333DDE44FC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141205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Unit interfacing: </a:t>
            </a:r>
            <a:r>
              <a:rPr lang="en-GB" b="1" dirty="0">
                <a:solidFill>
                  <a:schemeClr val="accent1"/>
                </a:solidFill>
              </a:rPr>
              <a:t>keep unit interfaces small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/>
            <a:r>
              <a:rPr lang="en-GB" dirty="0"/>
              <a:t>Interface size correlates with unit size and unit complexity. Units (e.g. functions, methods) with large interfaces are </a:t>
            </a:r>
            <a:r>
              <a:rPr lang="en-GB" b="1" dirty="0"/>
              <a:t>hard to modify</a:t>
            </a:r>
            <a:r>
              <a:rPr lang="en-GB" dirty="0"/>
              <a:t>.</a:t>
            </a:r>
          </a:p>
          <a:p>
            <a:pPr marL="285750" indent="-285750"/>
            <a:r>
              <a:rPr lang="en-GB" dirty="0"/>
              <a:t>Large unit interfaces (especially in the core classes) are </a:t>
            </a:r>
            <a:r>
              <a:rPr lang="en-GB" b="1" dirty="0"/>
              <a:t>error-prone</a:t>
            </a:r>
            <a:r>
              <a:rPr lang="en-GB" dirty="0"/>
              <a:t> and </a:t>
            </a:r>
            <a:r>
              <a:rPr lang="en-GB" b="1" dirty="0"/>
              <a:t>impede the speed of development</a:t>
            </a:r>
            <a:r>
              <a:rPr lang="en-GB" dirty="0"/>
              <a:t>.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Unit interfacing is measured as the number of parameters a unit expects. </a:t>
            </a:r>
            <a:r>
              <a:rPr lang="en-GB" dirty="0">
                <a:solidFill>
                  <a:schemeClr val="accent4"/>
                </a:solidFill>
              </a:rPr>
              <a:t>Every unit of the system is categorized in one of four risk categories depending on the number of parameters.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F8821CC-63E4-A643-929A-C7D3B0FCAD93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864000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B06B56-F347-FF43-BE51-4BEEDA77C819}"/>
              </a:ext>
            </a:extLst>
          </p:cNvPr>
          <p:cNvCxnSpPr>
            <a:cxnSpLocks/>
          </p:cNvCxnSpPr>
          <p:nvPr/>
        </p:nvCxnSpPr>
        <p:spPr>
          <a:xfrm>
            <a:off x="8575964" y="5565911"/>
            <a:ext cx="864000" cy="0"/>
          </a:xfrm>
          <a:prstGeom prst="line">
            <a:avLst/>
          </a:prstGeom>
          <a:ln w="57150" cap="rnd">
            <a:solidFill>
              <a:srgbClr val="F8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4212E77-EDAC-894A-9B3E-920F432B506C}"/>
              </a:ext>
            </a:extLst>
          </p:cNvPr>
          <p:cNvCxnSpPr>
            <a:cxnSpLocks/>
          </p:cNvCxnSpPr>
          <p:nvPr/>
        </p:nvCxnSpPr>
        <p:spPr>
          <a:xfrm>
            <a:off x="9528880" y="5565911"/>
            <a:ext cx="864000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6814D53-4F3E-D848-9659-8AE0080C67E3}"/>
              </a:ext>
            </a:extLst>
          </p:cNvPr>
          <p:cNvCxnSpPr>
            <a:cxnSpLocks/>
          </p:cNvCxnSpPr>
          <p:nvPr/>
        </p:nvCxnSpPr>
        <p:spPr>
          <a:xfrm>
            <a:off x="10469514" y="5565911"/>
            <a:ext cx="864000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27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49" name="Slide Number Placeholder 1">
            <a:extLst>
              <a:ext uri="{FF2B5EF4-FFF2-40B4-BE49-F238E27FC236}">
                <a16:creationId xmlns:a16="http://schemas.microsoft.com/office/drawing/2014/main" id="{17084C7C-88D5-B94C-8437-E1472E25B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MODULE COUPLING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Separate concerns in modules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BD0182D-6073-764D-ACD1-7B6F56B30C83}"/>
              </a:ext>
            </a:extLst>
          </p:cNvPr>
          <p:cNvSpPr txBox="1">
            <a:spLocks/>
          </p:cNvSpPr>
          <p:nvPr/>
        </p:nvSpPr>
        <p:spPr>
          <a:xfrm>
            <a:off x="7739764" y="2141158"/>
            <a:ext cx="1268073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2F26B90-3194-F74A-A3CE-63FAB2001345}"/>
              </a:ext>
            </a:extLst>
          </p:cNvPr>
          <p:cNvSpPr txBox="1">
            <a:spLocks/>
          </p:cNvSpPr>
          <p:nvPr/>
        </p:nvSpPr>
        <p:spPr>
          <a:xfrm>
            <a:off x="9448270" y="2142870"/>
            <a:ext cx="2036805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sp>
        <p:nvSpPr>
          <p:cNvPr id="60" name="AutoShape 5">
            <a:extLst>
              <a:ext uri="{FF2B5EF4-FFF2-40B4-BE49-F238E27FC236}">
                <a16:creationId xmlns:a16="http://schemas.microsoft.com/office/drawing/2014/main" id="{9D31DFFD-2A7C-D141-8EEE-8E17504C7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323" y="5630003"/>
            <a:ext cx="864000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0-10 fan-in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57C968"/>
                </a:solidFill>
                <a:cs typeface="TheSansMono M5"/>
              </a:rPr>
              <a:t>low risk</a:t>
            </a:r>
          </a:p>
        </p:txBody>
      </p:sp>
      <p:sp>
        <p:nvSpPr>
          <p:cNvPr id="61" name="AutoShape 5">
            <a:extLst>
              <a:ext uri="{FF2B5EF4-FFF2-40B4-BE49-F238E27FC236}">
                <a16:creationId xmlns:a16="http://schemas.microsoft.com/office/drawing/2014/main" id="{7A0D476F-B837-D846-927B-EBA1F8DCF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964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F8C740"/>
                </a:solidFill>
                <a:cs typeface="TheSansMono M5"/>
              </a:rPr>
              <a:t>11-20 fan-in</a:t>
            </a:r>
            <a:endParaRPr lang="en-US" sz="1200" spc="-50" noProof="1">
              <a:solidFill>
                <a:srgbClr val="F8C740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F8C740"/>
                </a:solidFill>
                <a:cs typeface="TheSansMono M5"/>
              </a:rPr>
              <a:t>moderate risk</a:t>
            </a:r>
          </a:p>
        </p:txBody>
      </p:sp>
      <p:sp>
        <p:nvSpPr>
          <p:cNvPr id="62" name="AutoShape 5">
            <a:extLst>
              <a:ext uri="{FF2B5EF4-FFF2-40B4-BE49-F238E27FC236}">
                <a16:creationId xmlns:a16="http://schemas.microsoft.com/office/drawing/2014/main" id="{9E65ED32-6318-B045-B9E2-CCB28F23B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8028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EF981A"/>
                </a:solidFill>
                <a:cs typeface="TheSansMono M5"/>
              </a:rPr>
              <a:t>21-50 fan-in</a:t>
            </a:r>
            <a:endParaRPr lang="en-US" sz="1200" spc="-50" noProof="1">
              <a:solidFill>
                <a:srgbClr val="EF981A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EF981A"/>
                </a:solidFill>
                <a:cs typeface="TheSansMono M5"/>
              </a:rPr>
              <a:t>high risk</a:t>
            </a:r>
          </a:p>
        </p:txBody>
      </p:sp>
      <p:sp>
        <p:nvSpPr>
          <p:cNvPr id="63" name="AutoShape 5">
            <a:extLst>
              <a:ext uri="{FF2B5EF4-FFF2-40B4-BE49-F238E27FC236}">
                <a16:creationId xmlns:a16="http://schemas.microsoft.com/office/drawing/2014/main" id="{D5DA61E8-3E36-134B-89F4-56253E8E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7635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DB493D"/>
                </a:solidFill>
                <a:cs typeface="TheSansMono M5"/>
              </a:rPr>
              <a:t>51+ fan-in</a:t>
            </a:r>
            <a:endParaRPr lang="en-US" sz="1200" spc="-50" noProof="1">
              <a:solidFill>
                <a:srgbClr val="DB493D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DB493D"/>
                </a:solidFill>
                <a:cs typeface="TheSansMono M5"/>
              </a:rPr>
              <a:t>very high risk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6B26F8F-E814-884C-8160-8892A9081EFF}"/>
              </a:ext>
            </a:extLst>
          </p:cNvPr>
          <p:cNvSpPr txBox="1">
            <a:spLocks/>
          </p:cNvSpPr>
          <p:nvPr/>
        </p:nvSpPr>
        <p:spPr>
          <a:xfrm>
            <a:off x="7636323" y="5232245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7FD395C2-8CB0-5143-B14E-27815BD2B60C}"/>
              </a:ext>
            </a:extLst>
          </p:cNvPr>
          <p:cNvSpPr/>
          <p:nvPr/>
        </p:nvSpPr>
        <p:spPr>
          <a:xfrm>
            <a:off x="7739764" y="2913076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5A267150-2C32-BB46-A8D2-1B4F2CDE75AF}"/>
              </a:ext>
            </a:extLst>
          </p:cNvPr>
          <p:cNvSpPr/>
          <p:nvPr/>
        </p:nvSpPr>
        <p:spPr>
          <a:xfrm>
            <a:off x="8615377" y="2913076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9967D8D5-05C2-484E-B21C-30297D192E5E}"/>
              </a:ext>
            </a:extLst>
          </p:cNvPr>
          <p:cNvSpPr/>
          <p:nvPr/>
        </p:nvSpPr>
        <p:spPr>
          <a:xfrm>
            <a:off x="8181431" y="3464072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5628E53F-DF5A-C04E-B1DA-C7DDE0D43A2D}"/>
              </a:ext>
            </a:extLst>
          </p:cNvPr>
          <p:cNvSpPr/>
          <p:nvPr/>
        </p:nvSpPr>
        <p:spPr>
          <a:xfrm>
            <a:off x="8181431" y="4110525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48017D-D0DC-3A44-B4BA-A46248686FB5}"/>
              </a:ext>
            </a:extLst>
          </p:cNvPr>
          <p:cNvCxnSpPr>
            <a:cxnSpLocks/>
            <a:stCxn id="40" idx="1"/>
            <a:endCxn id="42" idx="4"/>
          </p:cNvCxnSpPr>
          <p:nvPr/>
        </p:nvCxnSpPr>
        <p:spPr>
          <a:xfrm>
            <a:off x="8047642" y="3251404"/>
            <a:ext cx="218371" cy="212668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EDA7589-8386-C442-A557-790F629969F5}"/>
              </a:ext>
            </a:extLst>
          </p:cNvPr>
          <p:cNvCxnSpPr>
            <a:cxnSpLocks/>
          </p:cNvCxnSpPr>
          <p:nvPr/>
        </p:nvCxnSpPr>
        <p:spPr>
          <a:xfrm>
            <a:off x="8372723" y="3792773"/>
            <a:ext cx="1" cy="318052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87462B4-3ED7-944B-88CB-3251854FF340}"/>
              </a:ext>
            </a:extLst>
          </p:cNvPr>
          <p:cNvCxnSpPr>
            <a:cxnSpLocks/>
            <a:stCxn id="41" idx="2"/>
            <a:endCxn id="42" idx="5"/>
          </p:cNvCxnSpPr>
          <p:nvPr/>
        </p:nvCxnSpPr>
        <p:spPr>
          <a:xfrm flipH="1">
            <a:off x="8489309" y="3251404"/>
            <a:ext cx="210650" cy="212668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Hexagon 51">
            <a:extLst>
              <a:ext uri="{FF2B5EF4-FFF2-40B4-BE49-F238E27FC236}">
                <a16:creationId xmlns:a16="http://schemas.microsoft.com/office/drawing/2014/main" id="{3814EDD8-183F-0947-9D99-DA3D81F81511}"/>
              </a:ext>
            </a:extLst>
          </p:cNvPr>
          <p:cNvSpPr/>
          <p:nvPr/>
        </p:nvSpPr>
        <p:spPr>
          <a:xfrm>
            <a:off x="9799792" y="2911097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EF5A5B26-3A92-644D-AAA9-CCE61E44859F}"/>
              </a:ext>
            </a:extLst>
          </p:cNvPr>
          <p:cNvSpPr/>
          <p:nvPr/>
        </p:nvSpPr>
        <p:spPr>
          <a:xfrm>
            <a:off x="10070382" y="3459940"/>
            <a:ext cx="794506" cy="684920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779C642-FEFE-FC49-9A58-C535C4030D47}"/>
              </a:ext>
            </a:extLst>
          </p:cNvPr>
          <p:cNvCxnSpPr>
            <a:cxnSpLocks/>
            <a:stCxn id="52" idx="1"/>
            <a:endCxn id="53" idx="4"/>
          </p:cNvCxnSpPr>
          <p:nvPr/>
        </p:nvCxnSpPr>
        <p:spPr>
          <a:xfrm>
            <a:off x="10107670" y="3249425"/>
            <a:ext cx="133942" cy="210515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73345C8-8664-5C4B-B68E-EE21421D1D7A}"/>
              </a:ext>
            </a:extLst>
          </p:cNvPr>
          <p:cNvCxnSpPr>
            <a:cxnSpLocks/>
            <a:stCxn id="73" idx="0"/>
            <a:endCxn id="53" idx="3"/>
          </p:cNvCxnSpPr>
          <p:nvPr/>
        </p:nvCxnSpPr>
        <p:spPr>
          <a:xfrm>
            <a:off x="9840729" y="3800239"/>
            <a:ext cx="229653" cy="216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97047A0-4D2C-9344-9791-9FD4B5CA6E10}"/>
              </a:ext>
            </a:extLst>
          </p:cNvPr>
          <p:cNvCxnSpPr>
            <a:cxnSpLocks/>
            <a:stCxn id="72" idx="5"/>
            <a:endCxn id="53" idx="2"/>
          </p:cNvCxnSpPr>
          <p:nvPr/>
        </p:nvCxnSpPr>
        <p:spPr>
          <a:xfrm flipV="1">
            <a:off x="10107670" y="4144860"/>
            <a:ext cx="133942" cy="202585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B60EE13-C4F0-EF4C-A47B-41F50DD0ABD2}"/>
              </a:ext>
            </a:extLst>
          </p:cNvPr>
          <p:cNvCxnSpPr>
            <a:cxnSpLocks/>
            <a:stCxn id="69" idx="4"/>
            <a:endCxn id="53" idx="1"/>
          </p:cNvCxnSpPr>
          <p:nvPr/>
        </p:nvCxnSpPr>
        <p:spPr>
          <a:xfrm flipH="1" flipV="1">
            <a:off x="10693658" y="4144860"/>
            <a:ext cx="135826" cy="202585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1702AAF-7499-484D-8204-C349C06ABC2F}"/>
              </a:ext>
            </a:extLst>
          </p:cNvPr>
          <p:cNvCxnSpPr>
            <a:cxnSpLocks/>
            <a:stCxn id="74" idx="2"/>
            <a:endCxn id="53" idx="5"/>
          </p:cNvCxnSpPr>
          <p:nvPr/>
        </p:nvCxnSpPr>
        <p:spPr>
          <a:xfrm flipH="1">
            <a:off x="10693658" y="3253866"/>
            <a:ext cx="133709" cy="20607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Hexagon 68">
            <a:extLst>
              <a:ext uri="{FF2B5EF4-FFF2-40B4-BE49-F238E27FC236}">
                <a16:creationId xmlns:a16="http://schemas.microsoft.com/office/drawing/2014/main" id="{B18C73CF-6670-6E4D-A090-7C85AD0583E3}"/>
              </a:ext>
            </a:extLst>
          </p:cNvPr>
          <p:cNvSpPr/>
          <p:nvPr/>
        </p:nvSpPr>
        <p:spPr>
          <a:xfrm>
            <a:off x="10744902" y="4347445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404B08E5-06B7-1544-93D7-11497466565A}"/>
              </a:ext>
            </a:extLst>
          </p:cNvPr>
          <p:cNvSpPr/>
          <p:nvPr/>
        </p:nvSpPr>
        <p:spPr>
          <a:xfrm>
            <a:off x="9799792" y="4347445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73" name="Hexagon 72">
            <a:extLst>
              <a:ext uri="{FF2B5EF4-FFF2-40B4-BE49-F238E27FC236}">
                <a16:creationId xmlns:a16="http://schemas.microsoft.com/office/drawing/2014/main" id="{88050709-0F12-9A4E-B3B4-3C40BB49F87E}"/>
              </a:ext>
            </a:extLst>
          </p:cNvPr>
          <p:cNvSpPr/>
          <p:nvPr/>
        </p:nvSpPr>
        <p:spPr>
          <a:xfrm>
            <a:off x="9448269" y="3631075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27F7B5FD-966E-774B-91EE-5EA1C184BEBF}"/>
              </a:ext>
            </a:extLst>
          </p:cNvPr>
          <p:cNvSpPr/>
          <p:nvPr/>
        </p:nvSpPr>
        <p:spPr>
          <a:xfrm>
            <a:off x="10742785" y="2915538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B42A5F-8352-8846-B5F7-F00CE76366CF}"/>
              </a:ext>
            </a:extLst>
          </p:cNvPr>
          <p:cNvSpPr txBox="1"/>
          <p:nvPr/>
        </p:nvSpPr>
        <p:spPr>
          <a:xfrm>
            <a:off x="10352657" y="3328939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0661EC7-8F28-E941-B861-039E92A4AC68}"/>
              </a:ext>
            </a:extLst>
          </p:cNvPr>
          <p:cNvCxnSpPr>
            <a:cxnSpLocks/>
            <a:stCxn id="84" idx="0"/>
            <a:endCxn id="53" idx="0"/>
          </p:cNvCxnSpPr>
          <p:nvPr/>
        </p:nvCxnSpPr>
        <p:spPr>
          <a:xfrm flipH="1">
            <a:off x="10864888" y="3800239"/>
            <a:ext cx="227727" cy="216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Hexagon 83">
            <a:extLst>
              <a:ext uri="{FF2B5EF4-FFF2-40B4-BE49-F238E27FC236}">
                <a16:creationId xmlns:a16="http://schemas.microsoft.com/office/drawing/2014/main" id="{2460589A-C248-B34D-B87F-F1BFA49C280F}"/>
              </a:ext>
            </a:extLst>
          </p:cNvPr>
          <p:cNvSpPr/>
          <p:nvPr/>
        </p:nvSpPr>
        <p:spPr>
          <a:xfrm flipH="1">
            <a:off x="11092615" y="3631075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91FDD15-9224-6740-86CD-BDFFEDD393A6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D2BAD22F-A7A9-E143-A595-49EF57C241F1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6/8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474A62FF-D0E3-1048-8AB6-17D1B9D5D919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141205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Module coupling: </a:t>
            </a:r>
            <a:r>
              <a:rPr lang="en-GB" b="1" dirty="0">
                <a:solidFill>
                  <a:schemeClr val="accent1"/>
                </a:solidFill>
              </a:rPr>
              <a:t>separate concerns in modules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/>
            <a:r>
              <a:rPr lang="en-GB" dirty="0"/>
              <a:t>A good separation of concerns leads to smaller and more loosely coupled modules. Modules (e.g. classes) that have a </a:t>
            </a:r>
            <a:r>
              <a:rPr lang="en-GB" b="1" dirty="0"/>
              <a:t>single responsibility</a:t>
            </a:r>
            <a:r>
              <a:rPr lang="en-GB" dirty="0"/>
              <a:t> are easier to analyse, test and modify.</a:t>
            </a:r>
          </a:p>
          <a:p>
            <a:pPr marL="285750" indent="-285750"/>
            <a:r>
              <a:rPr lang="en-GB" dirty="0"/>
              <a:t>Changes to modules that are large and tightly coupled tend to create </a:t>
            </a:r>
            <a:r>
              <a:rPr lang="en-GB" b="1" dirty="0"/>
              <a:t>ripple effects </a:t>
            </a:r>
            <a:r>
              <a:rPr lang="en-GB" dirty="0"/>
              <a:t>through the codebase. We advise to keep the size of modules below 400 lines of code.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Module coupling is measured as the fan-in (number of incoming dependencies) of a module. </a:t>
            </a:r>
            <a:r>
              <a:rPr lang="en-GB" dirty="0">
                <a:solidFill>
                  <a:schemeClr val="accent4"/>
                </a:solidFill>
              </a:rPr>
              <a:t>Each module is then categorized in one of four risk categories depending on the total fan-in of all units in the module.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265D5B-2088-1E42-A4D7-257951BB7FD6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864000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82D98D-A610-8441-AA32-A38A053A0167}"/>
              </a:ext>
            </a:extLst>
          </p:cNvPr>
          <p:cNvCxnSpPr>
            <a:cxnSpLocks/>
          </p:cNvCxnSpPr>
          <p:nvPr/>
        </p:nvCxnSpPr>
        <p:spPr>
          <a:xfrm>
            <a:off x="8575964" y="5565911"/>
            <a:ext cx="864000" cy="0"/>
          </a:xfrm>
          <a:prstGeom prst="line">
            <a:avLst/>
          </a:prstGeom>
          <a:ln w="57150" cap="rnd">
            <a:solidFill>
              <a:srgbClr val="F8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1EDA330-CF19-AF4E-83D6-7A5F036B64F9}"/>
              </a:ext>
            </a:extLst>
          </p:cNvPr>
          <p:cNvCxnSpPr>
            <a:cxnSpLocks/>
          </p:cNvCxnSpPr>
          <p:nvPr/>
        </p:nvCxnSpPr>
        <p:spPr>
          <a:xfrm>
            <a:off x="9528880" y="5565911"/>
            <a:ext cx="864000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F0BF851-A609-D244-BDA0-68D827B812B5}"/>
              </a:ext>
            </a:extLst>
          </p:cNvPr>
          <p:cNvCxnSpPr>
            <a:cxnSpLocks/>
          </p:cNvCxnSpPr>
          <p:nvPr/>
        </p:nvCxnSpPr>
        <p:spPr>
          <a:xfrm>
            <a:off x="10469514" y="5565911"/>
            <a:ext cx="864000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096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 Placeholder 1">
            <a:extLst>
              <a:ext uri="{FF2B5EF4-FFF2-40B4-BE49-F238E27FC236}">
                <a16:creationId xmlns:a16="http://schemas.microsoft.com/office/drawing/2014/main" id="{9BBDBA78-6B86-0842-9505-A75576B86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COMPONENT INDEPENDENCE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Couple architecture components loosely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99FDECDE-75B6-324B-9873-F5C1F815519F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949E347-ACF9-BC47-918D-5E5A83023398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812C9739-C570-F64F-A537-CD769A388B1A}"/>
              </a:ext>
            </a:extLst>
          </p:cNvPr>
          <p:cNvSpPr/>
          <p:nvPr/>
        </p:nvSpPr>
        <p:spPr>
          <a:xfrm>
            <a:off x="7486782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3F272B58-A1A2-8646-97F7-1A7563B0D32D}"/>
              </a:ext>
            </a:extLst>
          </p:cNvPr>
          <p:cNvSpPr/>
          <p:nvPr/>
        </p:nvSpPr>
        <p:spPr>
          <a:xfrm>
            <a:off x="9536867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D01D3E8A-642C-0445-B74D-644748A52852}"/>
              </a:ext>
            </a:extLst>
          </p:cNvPr>
          <p:cNvSpPr txBox="1">
            <a:spLocks/>
          </p:cNvSpPr>
          <p:nvPr/>
        </p:nvSpPr>
        <p:spPr>
          <a:xfrm>
            <a:off x="7552348" y="2141158"/>
            <a:ext cx="1784511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58" name="AutoShape 5">
            <a:extLst>
              <a:ext uri="{FF2B5EF4-FFF2-40B4-BE49-F238E27FC236}">
                <a16:creationId xmlns:a16="http://schemas.microsoft.com/office/drawing/2014/main" id="{9709C1F3-1AD6-CD44-96EB-F02C32E5A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6143" y="5630003"/>
            <a:ext cx="864000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hidden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</p:txBody>
      </p:sp>
      <p:sp>
        <p:nvSpPr>
          <p:cNvPr id="61" name="AutoShape 5">
            <a:extLst>
              <a:ext uri="{FF2B5EF4-FFF2-40B4-BE49-F238E27FC236}">
                <a16:creationId xmlns:a16="http://schemas.microsoft.com/office/drawing/2014/main" id="{3A2F04D5-2DB1-B14D-829A-DE7C12FFE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8771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DB493D"/>
                </a:solidFill>
                <a:cs typeface="TheSansMono M5"/>
              </a:rPr>
              <a:t>exposed</a:t>
            </a:r>
            <a:endParaRPr lang="en-US" sz="1200" spc="-50" noProof="1">
              <a:solidFill>
                <a:srgbClr val="DB493D"/>
              </a:solidFill>
              <a:cs typeface="TheSansMono M5"/>
            </a:endParaRP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69A49490-A568-6F4D-9281-00D8A1C18855}"/>
              </a:ext>
            </a:extLst>
          </p:cNvPr>
          <p:cNvSpPr txBox="1">
            <a:spLocks/>
          </p:cNvSpPr>
          <p:nvPr/>
        </p:nvSpPr>
        <p:spPr>
          <a:xfrm>
            <a:off x="7636323" y="5232245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D1C6913B-C2ED-804A-8381-19016C5F9ADA}"/>
              </a:ext>
            </a:extLst>
          </p:cNvPr>
          <p:cNvSpPr txBox="1">
            <a:spLocks/>
          </p:cNvSpPr>
          <p:nvPr/>
        </p:nvSpPr>
        <p:spPr>
          <a:xfrm>
            <a:off x="7964411" y="4614052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latin typeface="Calibri Regular"/>
              </a:rPr>
              <a:t>Component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21A5BE00-490C-F541-A8D3-BFE02DD8152E}"/>
              </a:ext>
            </a:extLst>
          </p:cNvPr>
          <p:cNvSpPr/>
          <p:nvPr/>
        </p:nvSpPr>
        <p:spPr>
          <a:xfrm>
            <a:off x="7524651" y="2942284"/>
            <a:ext cx="1853578" cy="1597911"/>
          </a:xfrm>
          <a:prstGeom prst="hexagon">
            <a:avLst/>
          </a:prstGeom>
          <a:solidFill>
            <a:srgbClr val="57C96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123" name="Freeform 122">
            <a:extLst>
              <a:ext uri="{FF2B5EF4-FFF2-40B4-BE49-F238E27FC236}">
                <a16:creationId xmlns:a16="http://schemas.microsoft.com/office/drawing/2014/main" id="{52FF228E-8CEC-0D4D-B428-230889F461CA}"/>
              </a:ext>
            </a:extLst>
          </p:cNvPr>
          <p:cNvSpPr/>
          <p:nvPr/>
        </p:nvSpPr>
        <p:spPr>
          <a:xfrm>
            <a:off x="7835154" y="2940569"/>
            <a:ext cx="1235103" cy="177809"/>
          </a:xfrm>
          <a:custGeom>
            <a:avLst/>
            <a:gdLst>
              <a:gd name="connsiteX0" fmla="*/ 88904 w 1232578"/>
              <a:gd name="connsiteY0" fmla="*/ 0 h 177809"/>
              <a:gd name="connsiteX1" fmla="*/ 1143674 w 1232578"/>
              <a:gd name="connsiteY1" fmla="*/ 0 h 177809"/>
              <a:gd name="connsiteX2" fmla="*/ 1232578 w 1232578"/>
              <a:gd name="connsiteY2" fmla="*/ 177809 h 177809"/>
              <a:gd name="connsiteX3" fmla="*/ 0 w 1232578"/>
              <a:gd name="connsiteY3" fmla="*/ 177809 h 17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2578" h="177809">
                <a:moveTo>
                  <a:pt x="88904" y="0"/>
                </a:moveTo>
                <a:lnTo>
                  <a:pt x="1143674" y="0"/>
                </a:lnTo>
                <a:lnTo>
                  <a:pt x="1232578" y="177809"/>
                </a:lnTo>
                <a:lnTo>
                  <a:pt x="0" y="177809"/>
                </a:lnTo>
                <a:close/>
              </a:path>
            </a:pathLst>
          </a:custGeom>
          <a:solidFill>
            <a:srgbClr val="DB493D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E032B-0966-7F42-9514-6A34648F1255}"/>
              </a:ext>
            </a:extLst>
          </p:cNvPr>
          <p:cNvSpPr/>
          <p:nvPr/>
        </p:nvSpPr>
        <p:spPr>
          <a:xfrm>
            <a:off x="8768348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C38565E-C0E5-8D44-A947-1C372E953240}"/>
              </a:ext>
            </a:extLst>
          </p:cNvPr>
          <p:cNvSpPr/>
          <p:nvPr/>
        </p:nvSpPr>
        <p:spPr>
          <a:xfrm flipH="1">
            <a:off x="8017901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5D55426-C3C3-D143-8BD0-8A7B33D74BEC}"/>
              </a:ext>
            </a:extLst>
          </p:cNvPr>
          <p:cNvSpPr/>
          <p:nvPr/>
        </p:nvSpPr>
        <p:spPr>
          <a:xfrm>
            <a:off x="8393124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9E175D2-4A5B-4A42-B0F5-36F1F69C6283}"/>
              </a:ext>
            </a:extLst>
          </p:cNvPr>
          <p:cNvCxnSpPr>
            <a:cxnSpLocks/>
          </p:cNvCxnSpPr>
          <p:nvPr/>
        </p:nvCxnSpPr>
        <p:spPr>
          <a:xfrm>
            <a:off x="8080172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5EBA749E-805B-F542-B51B-B6E9E9552D35}"/>
              </a:ext>
            </a:extLst>
          </p:cNvPr>
          <p:cNvCxnSpPr>
            <a:cxnSpLocks/>
          </p:cNvCxnSpPr>
          <p:nvPr/>
        </p:nvCxnSpPr>
        <p:spPr>
          <a:xfrm>
            <a:off x="8457971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67BF06E-8AA4-E94F-B489-52D182F9E288}"/>
              </a:ext>
            </a:extLst>
          </p:cNvPr>
          <p:cNvCxnSpPr>
            <a:cxnSpLocks/>
          </p:cNvCxnSpPr>
          <p:nvPr/>
        </p:nvCxnSpPr>
        <p:spPr>
          <a:xfrm>
            <a:off x="8837701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7D73F75-4E84-7842-8977-DDA7423E99BF}"/>
              </a:ext>
            </a:extLst>
          </p:cNvPr>
          <p:cNvCxnSpPr>
            <a:cxnSpLocks/>
          </p:cNvCxnSpPr>
          <p:nvPr/>
        </p:nvCxnSpPr>
        <p:spPr>
          <a:xfrm>
            <a:off x="7814989" y="3122065"/>
            <a:ext cx="1264382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BECDA5CD-673F-F44A-888C-3C507DE18A1D}"/>
              </a:ext>
            </a:extLst>
          </p:cNvPr>
          <p:cNvSpPr txBox="1">
            <a:spLocks/>
          </p:cNvSpPr>
          <p:nvPr/>
        </p:nvSpPr>
        <p:spPr>
          <a:xfrm>
            <a:off x="9712167" y="2142870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22BA1D79-09CD-124F-8EFE-2AC53CFF4659}"/>
              </a:ext>
            </a:extLst>
          </p:cNvPr>
          <p:cNvSpPr/>
          <p:nvPr/>
        </p:nvSpPr>
        <p:spPr>
          <a:xfrm>
            <a:off x="9660839" y="2937716"/>
            <a:ext cx="1670683" cy="632420"/>
          </a:xfrm>
          <a:custGeom>
            <a:avLst/>
            <a:gdLst>
              <a:gd name="connsiteX0" fmla="*/ 329084 w 1755887"/>
              <a:gd name="connsiteY0" fmla="*/ 0 h 658169"/>
              <a:gd name="connsiteX1" fmla="*/ 1426803 w 1755887"/>
              <a:gd name="connsiteY1" fmla="*/ 0 h 658169"/>
              <a:gd name="connsiteX2" fmla="*/ 1755887 w 1755887"/>
              <a:gd name="connsiteY2" fmla="*/ 658169 h 658169"/>
              <a:gd name="connsiteX3" fmla="*/ 0 w 1755887"/>
              <a:gd name="connsiteY3" fmla="*/ 658169 h 658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5887" h="658169">
                <a:moveTo>
                  <a:pt x="329084" y="0"/>
                </a:moveTo>
                <a:lnTo>
                  <a:pt x="1426803" y="0"/>
                </a:lnTo>
                <a:lnTo>
                  <a:pt x="1755887" y="658169"/>
                </a:lnTo>
                <a:lnTo>
                  <a:pt x="0" y="658169"/>
                </a:lnTo>
                <a:close/>
              </a:path>
            </a:pathLst>
          </a:custGeom>
          <a:solidFill>
            <a:srgbClr val="DB493D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95BF5D5-573B-6D49-92E0-30B714062356}"/>
              </a:ext>
            </a:extLst>
          </p:cNvPr>
          <p:cNvCxnSpPr>
            <a:cxnSpLocks/>
          </p:cNvCxnSpPr>
          <p:nvPr/>
        </p:nvCxnSpPr>
        <p:spPr>
          <a:xfrm>
            <a:off x="10087931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3293D68-2503-FB4F-B9DF-C5F9F7203BEF}"/>
              </a:ext>
            </a:extLst>
          </p:cNvPr>
          <p:cNvCxnSpPr>
            <a:cxnSpLocks/>
          </p:cNvCxnSpPr>
          <p:nvPr/>
        </p:nvCxnSpPr>
        <p:spPr>
          <a:xfrm>
            <a:off x="10371767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2EC3C48-3000-7245-9BA7-AC6528B8CF2E}"/>
              </a:ext>
            </a:extLst>
          </p:cNvPr>
          <p:cNvCxnSpPr>
            <a:cxnSpLocks/>
          </p:cNvCxnSpPr>
          <p:nvPr/>
        </p:nvCxnSpPr>
        <p:spPr>
          <a:xfrm>
            <a:off x="10651184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 128">
            <a:extLst>
              <a:ext uri="{FF2B5EF4-FFF2-40B4-BE49-F238E27FC236}">
                <a16:creationId xmlns:a16="http://schemas.microsoft.com/office/drawing/2014/main" id="{6172AD30-8BE2-8F49-AE8E-BF9ACE4D03A8}"/>
              </a:ext>
            </a:extLst>
          </p:cNvPr>
          <p:cNvSpPr/>
          <p:nvPr/>
        </p:nvSpPr>
        <p:spPr>
          <a:xfrm>
            <a:off x="10740376" y="2937716"/>
            <a:ext cx="608435" cy="632420"/>
          </a:xfrm>
          <a:custGeom>
            <a:avLst/>
            <a:gdLst>
              <a:gd name="connsiteX0" fmla="*/ 0 w 608435"/>
              <a:gd name="connsiteY0" fmla="*/ 0 h 632420"/>
              <a:gd name="connsiteX1" fmla="*/ 292226 w 608435"/>
              <a:gd name="connsiteY1" fmla="*/ 0 h 632420"/>
              <a:gd name="connsiteX2" fmla="*/ 608435 w 608435"/>
              <a:gd name="connsiteY2" fmla="*/ 632420 h 632420"/>
              <a:gd name="connsiteX3" fmla="*/ 0 w 608435"/>
              <a:gd name="connsiteY3" fmla="*/ 632420 h 63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435" h="632420">
                <a:moveTo>
                  <a:pt x="0" y="0"/>
                </a:moveTo>
                <a:lnTo>
                  <a:pt x="292226" y="0"/>
                </a:lnTo>
                <a:lnTo>
                  <a:pt x="608435" y="632420"/>
                </a:lnTo>
                <a:lnTo>
                  <a:pt x="0" y="632420"/>
                </a:lnTo>
                <a:close/>
              </a:path>
            </a:pathLst>
          </a:custGeom>
          <a:solidFill>
            <a:srgbClr val="DB493D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BF9B6E1-7348-4A4E-8B6F-04F399794E38}"/>
              </a:ext>
            </a:extLst>
          </p:cNvPr>
          <p:cNvCxnSpPr>
            <a:cxnSpLocks/>
          </p:cNvCxnSpPr>
          <p:nvPr/>
        </p:nvCxnSpPr>
        <p:spPr>
          <a:xfrm>
            <a:off x="10921072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F476E17F-1187-AB44-B9B2-C1D58550D857}"/>
              </a:ext>
            </a:extLst>
          </p:cNvPr>
          <p:cNvSpPr txBox="1">
            <a:spLocks/>
          </p:cNvSpPr>
          <p:nvPr/>
        </p:nvSpPr>
        <p:spPr>
          <a:xfrm>
            <a:off x="10025006" y="4613219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solidFill>
                  <a:srgbClr val="AFB9C2"/>
                </a:solidFill>
                <a:latin typeface="Calibri Regular"/>
              </a:rPr>
              <a:t>Component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636E62A-3E7E-8C4B-99B9-AD272CEF4496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DBEC9EB2-E80D-0C4D-995F-544D7B7AFA9A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7/8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592CB9-E462-9C4A-B356-7C3F68715119}"/>
              </a:ext>
            </a:extLst>
          </p:cNvPr>
          <p:cNvCxnSpPr>
            <a:cxnSpLocks/>
          </p:cNvCxnSpPr>
          <p:nvPr/>
        </p:nvCxnSpPr>
        <p:spPr>
          <a:xfrm flipV="1">
            <a:off x="10371767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777D7E0-424C-2D41-875F-4F48D61C0DCF}"/>
              </a:ext>
            </a:extLst>
          </p:cNvPr>
          <p:cNvCxnSpPr>
            <a:cxnSpLocks/>
          </p:cNvCxnSpPr>
          <p:nvPr/>
        </p:nvCxnSpPr>
        <p:spPr>
          <a:xfrm flipV="1">
            <a:off x="10651184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AB9D122-4F5D-1A4E-AE13-BB299AF87D50}"/>
              </a:ext>
            </a:extLst>
          </p:cNvPr>
          <p:cNvCxnSpPr>
            <a:cxnSpLocks/>
          </p:cNvCxnSpPr>
          <p:nvPr/>
        </p:nvCxnSpPr>
        <p:spPr>
          <a:xfrm flipV="1">
            <a:off x="10092350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06051DF-E988-5041-8192-2F34ED456C9E}"/>
              </a:ext>
            </a:extLst>
          </p:cNvPr>
          <p:cNvCxnSpPr>
            <a:cxnSpLocks/>
          </p:cNvCxnSpPr>
          <p:nvPr/>
        </p:nvCxnSpPr>
        <p:spPr>
          <a:xfrm flipV="1">
            <a:off x="10930601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A23AEBC2-BE62-954F-9F4D-308D973160D1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Comp. independence: </a:t>
            </a:r>
            <a:r>
              <a:rPr lang="en-GB" b="1" dirty="0">
                <a:solidFill>
                  <a:schemeClr val="accent1"/>
                </a:solidFill>
              </a:rPr>
              <a:t>couple architecture components loosely</a:t>
            </a:r>
            <a:endParaRPr lang="en-GB" dirty="0"/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2340EE0-DD90-2A4B-BEF5-50FCFFD8BD41}"/>
              </a:ext>
            </a:extLst>
          </p:cNvPr>
          <p:cNvSpPr txBox="1">
            <a:spLocks/>
          </p:cNvSpPr>
          <p:nvPr/>
        </p:nvSpPr>
        <p:spPr>
          <a:xfrm>
            <a:off x="514371" y="2001600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System maintenance is easier when changes within a component have </a:t>
            </a:r>
            <a:r>
              <a:rPr lang="en-GB" b="1" dirty="0"/>
              <a:t>effects that are isolated </a:t>
            </a:r>
            <a:r>
              <a:rPr lang="en-GB" dirty="0"/>
              <a:t>within that component. 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If all components are independent from each other, it is easier to </a:t>
            </a:r>
            <a:r>
              <a:rPr lang="en-GB" b="1" dirty="0"/>
              <a:t>distribute responsibilities </a:t>
            </a:r>
            <a:r>
              <a:rPr lang="en-GB" dirty="0"/>
              <a:t>for maintenance among separate teams.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4"/>
                </a:solidFill>
              </a:rPr>
              <a:t>Component independence is measured as the percentage of code in a component that has incoming calls from other components (i.e. is part of its interface).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F8E2323-1C48-324A-BAF5-852F6105FC79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1803641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C40742D-8B6F-7344-9E75-963D880DA7AB}"/>
              </a:ext>
            </a:extLst>
          </p:cNvPr>
          <p:cNvCxnSpPr>
            <a:cxnSpLocks/>
          </p:cNvCxnSpPr>
          <p:nvPr/>
        </p:nvCxnSpPr>
        <p:spPr>
          <a:xfrm>
            <a:off x="9528028" y="5565911"/>
            <a:ext cx="1805486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0135FD29-D8C8-E472-D73E-802A391C6DBC}"/>
              </a:ext>
            </a:extLst>
          </p:cNvPr>
          <p:cNvSpPr/>
          <p:nvPr/>
        </p:nvSpPr>
        <p:spPr>
          <a:xfrm rot="17842712" flipV="1">
            <a:off x="9120494" y="3762919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B767686-0ACE-37F5-BA5B-B65352F54DFF}"/>
              </a:ext>
            </a:extLst>
          </p:cNvPr>
          <p:cNvSpPr/>
          <p:nvPr/>
        </p:nvSpPr>
        <p:spPr>
          <a:xfrm rot="17842712" flipH="1" flipV="1">
            <a:off x="8851217" y="4282183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55221E3-7015-A461-6FB9-C180FA46B7CA}"/>
              </a:ext>
            </a:extLst>
          </p:cNvPr>
          <p:cNvSpPr/>
          <p:nvPr/>
        </p:nvSpPr>
        <p:spPr>
          <a:xfrm rot="17842712" flipV="1">
            <a:off x="8989586" y="4020753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F687C2D-F8A6-25F4-F91E-7A2DEABB07EE}"/>
              </a:ext>
            </a:extLst>
          </p:cNvPr>
          <p:cNvCxnSpPr>
            <a:cxnSpLocks/>
          </p:cNvCxnSpPr>
          <p:nvPr/>
        </p:nvCxnSpPr>
        <p:spPr>
          <a:xfrm>
            <a:off x="9245858" y="3860731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15D628B-1886-F67B-79CA-D729F4592246}"/>
              </a:ext>
            </a:extLst>
          </p:cNvPr>
          <p:cNvCxnSpPr>
            <a:cxnSpLocks/>
          </p:cNvCxnSpPr>
          <p:nvPr/>
        </p:nvCxnSpPr>
        <p:spPr>
          <a:xfrm>
            <a:off x="9112076" y="4126081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FF1BE1E-2177-B5E5-C35B-B62B1BCCC6D7}"/>
              </a:ext>
            </a:extLst>
          </p:cNvPr>
          <p:cNvCxnSpPr>
            <a:cxnSpLocks/>
          </p:cNvCxnSpPr>
          <p:nvPr/>
        </p:nvCxnSpPr>
        <p:spPr>
          <a:xfrm>
            <a:off x="8973830" y="4389213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reeform 91">
            <a:extLst>
              <a:ext uri="{FF2B5EF4-FFF2-40B4-BE49-F238E27FC236}">
                <a16:creationId xmlns:a16="http://schemas.microsoft.com/office/drawing/2014/main" id="{A6B28311-2EB8-2A4D-0215-4AD737AC4FFC}"/>
              </a:ext>
            </a:extLst>
          </p:cNvPr>
          <p:cNvSpPr/>
          <p:nvPr/>
        </p:nvSpPr>
        <p:spPr>
          <a:xfrm>
            <a:off x="9576532" y="3590366"/>
            <a:ext cx="1853578" cy="944379"/>
          </a:xfrm>
          <a:custGeom>
            <a:avLst/>
            <a:gdLst>
              <a:gd name="connsiteX0" fmla="*/ 72712 w 1853578"/>
              <a:gd name="connsiteY0" fmla="*/ 0 h 944379"/>
              <a:gd name="connsiteX1" fmla="*/ 1780866 w 1853578"/>
              <a:gd name="connsiteY1" fmla="*/ 0 h 944379"/>
              <a:gd name="connsiteX2" fmla="*/ 1853578 w 1853578"/>
              <a:gd name="connsiteY2" fmla="*/ 145424 h 944379"/>
              <a:gd name="connsiteX3" fmla="*/ 1454100 w 1853578"/>
              <a:gd name="connsiteY3" fmla="*/ 944379 h 944379"/>
              <a:gd name="connsiteX4" fmla="*/ 399478 w 1853578"/>
              <a:gd name="connsiteY4" fmla="*/ 944379 h 944379"/>
              <a:gd name="connsiteX5" fmla="*/ 0 w 1853578"/>
              <a:gd name="connsiteY5" fmla="*/ 145424 h 94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578" h="944379">
                <a:moveTo>
                  <a:pt x="72712" y="0"/>
                </a:moveTo>
                <a:lnTo>
                  <a:pt x="1780866" y="0"/>
                </a:lnTo>
                <a:lnTo>
                  <a:pt x="1853578" y="145424"/>
                </a:lnTo>
                <a:lnTo>
                  <a:pt x="1454100" y="944379"/>
                </a:lnTo>
                <a:lnTo>
                  <a:pt x="399478" y="944379"/>
                </a:lnTo>
                <a:lnTo>
                  <a:pt x="0" y="145424"/>
                </a:lnTo>
                <a:close/>
              </a:path>
            </a:pathLst>
          </a:custGeom>
          <a:solidFill>
            <a:srgbClr val="57C96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>
              <a:latin typeface="Calibri Regular"/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D24F502-8D89-484E-BC5B-A7D23D810BC7}"/>
              </a:ext>
            </a:extLst>
          </p:cNvPr>
          <p:cNvCxnSpPr>
            <a:cxnSpLocks/>
          </p:cNvCxnSpPr>
          <p:nvPr/>
        </p:nvCxnSpPr>
        <p:spPr>
          <a:xfrm>
            <a:off x="9645514" y="3581353"/>
            <a:ext cx="1714636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5187180F-9657-3AD1-4F4B-EB496AC8BF96}"/>
              </a:ext>
            </a:extLst>
          </p:cNvPr>
          <p:cNvSpPr/>
          <p:nvPr/>
        </p:nvSpPr>
        <p:spPr>
          <a:xfrm>
            <a:off x="7342022" y="2659312"/>
            <a:ext cx="2122415" cy="2157498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9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7760624A-0008-5142-9014-602E1CAF113E}"/>
              </a:ext>
            </a:extLst>
          </p:cNvPr>
          <p:cNvSpPr/>
          <p:nvPr/>
        </p:nvSpPr>
        <p:spPr>
          <a:xfrm rot="17842712" flipV="1">
            <a:off x="11168719" y="3762919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D09CF18-081F-EB42-81EB-947B2EBC8168}"/>
              </a:ext>
            </a:extLst>
          </p:cNvPr>
          <p:cNvSpPr/>
          <p:nvPr/>
        </p:nvSpPr>
        <p:spPr>
          <a:xfrm rot="17842712" flipH="1" flipV="1">
            <a:off x="10899442" y="4282183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D009583-9EAA-3143-AC61-C2DF7AB5C5BF}"/>
              </a:ext>
            </a:extLst>
          </p:cNvPr>
          <p:cNvSpPr/>
          <p:nvPr/>
        </p:nvSpPr>
        <p:spPr>
          <a:xfrm rot="17842712" flipV="1">
            <a:off x="11037811" y="4020753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11C828F-4BB5-C24E-BD8F-F3CC980CC8E5}"/>
              </a:ext>
            </a:extLst>
          </p:cNvPr>
          <p:cNvCxnSpPr>
            <a:cxnSpLocks/>
          </p:cNvCxnSpPr>
          <p:nvPr/>
        </p:nvCxnSpPr>
        <p:spPr>
          <a:xfrm>
            <a:off x="11294083" y="3860731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948D197-CCD8-FE49-AAFA-D1B74A083B93}"/>
              </a:ext>
            </a:extLst>
          </p:cNvPr>
          <p:cNvCxnSpPr>
            <a:cxnSpLocks/>
          </p:cNvCxnSpPr>
          <p:nvPr/>
        </p:nvCxnSpPr>
        <p:spPr>
          <a:xfrm>
            <a:off x="11160301" y="4126081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689F3C0-04F7-8045-ADAD-A4E451AD92B9}"/>
              </a:ext>
            </a:extLst>
          </p:cNvPr>
          <p:cNvCxnSpPr>
            <a:cxnSpLocks/>
          </p:cNvCxnSpPr>
          <p:nvPr/>
        </p:nvCxnSpPr>
        <p:spPr>
          <a:xfrm>
            <a:off x="11022055" y="4389213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173EE02A-981C-45F0-2A35-4C408735EE82}"/>
              </a:ext>
            </a:extLst>
          </p:cNvPr>
          <p:cNvSpPr/>
          <p:nvPr/>
        </p:nvSpPr>
        <p:spPr>
          <a:xfrm>
            <a:off x="9528879" y="2570145"/>
            <a:ext cx="2122415" cy="2243278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9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F7028DF-1231-EC47-0243-1B79194F749B}"/>
              </a:ext>
            </a:extLst>
          </p:cNvPr>
          <p:cNvCxnSpPr>
            <a:cxnSpLocks/>
          </p:cNvCxnSpPr>
          <p:nvPr/>
        </p:nvCxnSpPr>
        <p:spPr>
          <a:xfrm flipV="1">
            <a:off x="11029502" y="2900058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576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01" name="Slide Number Placeholder 1">
            <a:extLst>
              <a:ext uri="{FF2B5EF4-FFF2-40B4-BE49-F238E27FC236}">
                <a16:creationId xmlns:a16="http://schemas.microsoft.com/office/drawing/2014/main" id="{65C49AE7-CB8B-BE47-A3ED-ACBEF34C9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COMPONENT ENTANGLEMENT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Define communication lines between components clearly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B6EE0B7F-CB58-A44C-8E28-AEB5482293BD}"/>
              </a:ext>
            </a:extLst>
          </p:cNvPr>
          <p:cNvSpPr txBox="1">
            <a:spLocks/>
          </p:cNvSpPr>
          <p:nvPr/>
        </p:nvSpPr>
        <p:spPr>
          <a:xfrm>
            <a:off x="8156162" y="1979426"/>
            <a:ext cx="2633269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 practice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09568F45-9997-4942-9DA2-9EF381581C4D}"/>
              </a:ext>
            </a:extLst>
          </p:cNvPr>
          <p:cNvSpPr txBox="1">
            <a:spLocks/>
          </p:cNvSpPr>
          <p:nvPr/>
        </p:nvSpPr>
        <p:spPr>
          <a:xfrm>
            <a:off x="8698864" y="4206937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 practice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B61FE28-758F-D24B-B6AA-D1463C434952}"/>
              </a:ext>
            </a:extLst>
          </p:cNvPr>
          <p:cNvCxnSpPr>
            <a:cxnSpLocks/>
          </p:cNvCxnSpPr>
          <p:nvPr/>
        </p:nvCxnSpPr>
        <p:spPr>
          <a:xfrm flipH="1">
            <a:off x="7447888" y="4102472"/>
            <a:ext cx="4039882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11E981F-4898-6441-B9FA-BF12224DE33B}"/>
              </a:ext>
            </a:extLst>
          </p:cNvPr>
          <p:cNvCxnSpPr>
            <a:cxnSpLocks/>
            <a:stCxn id="52" idx="0"/>
            <a:endCxn id="51" idx="4"/>
          </p:cNvCxnSpPr>
          <p:nvPr/>
        </p:nvCxnSpPr>
        <p:spPr>
          <a:xfrm>
            <a:off x="10339360" y="3098171"/>
            <a:ext cx="245524" cy="31051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8F766B3-FDDF-6E4C-9717-810395730E45}"/>
              </a:ext>
            </a:extLst>
          </p:cNvPr>
          <p:cNvCxnSpPr>
            <a:cxnSpLocks/>
            <a:stCxn id="46" idx="3"/>
            <a:endCxn id="53" idx="5"/>
          </p:cNvCxnSpPr>
          <p:nvPr/>
        </p:nvCxnSpPr>
        <p:spPr>
          <a:xfrm flipH="1">
            <a:off x="8916070" y="2566903"/>
            <a:ext cx="268621" cy="31599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E44FF5F8-EB77-AA4B-A412-F96413D27A24}"/>
              </a:ext>
            </a:extLst>
          </p:cNvPr>
          <p:cNvCxnSpPr>
            <a:cxnSpLocks/>
            <a:stCxn id="53" idx="3"/>
            <a:endCxn id="50" idx="5"/>
          </p:cNvCxnSpPr>
          <p:nvPr/>
        </p:nvCxnSpPr>
        <p:spPr>
          <a:xfrm flipH="1">
            <a:off x="8287951" y="3099898"/>
            <a:ext cx="233170" cy="30813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E6FADAC6-6101-0E4D-8558-CE25A57A30B5}"/>
              </a:ext>
            </a:extLst>
          </p:cNvPr>
          <p:cNvCxnSpPr>
            <a:cxnSpLocks/>
            <a:stCxn id="46" idx="0"/>
            <a:endCxn id="52" idx="4"/>
          </p:cNvCxnSpPr>
          <p:nvPr/>
        </p:nvCxnSpPr>
        <p:spPr>
          <a:xfrm>
            <a:off x="9688142" y="2566903"/>
            <a:ext cx="256269" cy="31426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5D59E6D9-F141-1C43-96C3-332341F7C451}"/>
              </a:ext>
            </a:extLst>
          </p:cNvPr>
          <p:cNvCxnSpPr>
            <a:cxnSpLocks/>
            <a:stCxn id="47" idx="3"/>
            <a:endCxn id="52" idx="5"/>
          </p:cNvCxnSpPr>
          <p:nvPr/>
        </p:nvCxnSpPr>
        <p:spPr>
          <a:xfrm flipH="1">
            <a:off x="10230858" y="2566987"/>
            <a:ext cx="245524" cy="31417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0702FC13-33C7-8C47-BC3A-1C6FF05E7095}"/>
              </a:ext>
            </a:extLst>
          </p:cNvPr>
          <p:cNvCxnSpPr>
            <a:cxnSpLocks/>
            <a:stCxn id="45" idx="0"/>
            <a:endCxn id="46" idx="3"/>
          </p:cNvCxnSpPr>
          <p:nvPr/>
        </p:nvCxnSpPr>
        <p:spPr>
          <a:xfrm flipV="1">
            <a:off x="8392430" y="2566903"/>
            <a:ext cx="792261" cy="64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73D8CB6-95C0-614D-B0DF-D4F6482DF99E}"/>
              </a:ext>
            </a:extLst>
          </p:cNvPr>
          <p:cNvSpPr/>
          <p:nvPr/>
        </p:nvSpPr>
        <p:spPr>
          <a:xfrm>
            <a:off x="7527558" y="4496328"/>
            <a:ext cx="4142979" cy="1645883"/>
          </a:xfrm>
          <a:prstGeom prst="rect">
            <a:avLst/>
          </a:prstGeom>
          <a:gradFill>
            <a:gsLst>
              <a:gs pos="15000">
                <a:schemeClr val="bg1">
                  <a:alpha val="0"/>
                </a:schemeClr>
              </a:gs>
              <a:gs pos="100000">
                <a:schemeClr val="bg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1FB725B-D601-4942-964B-3E7B6A69DBC2}"/>
              </a:ext>
            </a:extLst>
          </p:cNvPr>
          <p:cNvSpPr txBox="1"/>
          <p:nvPr/>
        </p:nvSpPr>
        <p:spPr>
          <a:xfrm>
            <a:off x="9360672" y="5979136"/>
            <a:ext cx="216000" cy="215444"/>
          </a:xfrm>
          <a:prstGeom prst="rect">
            <a:avLst/>
          </a:prstGeom>
          <a:solidFill>
            <a:srgbClr val="DB493D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91D805A-4382-1D48-BFCA-EBBB560FF2AB}"/>
              </a:ext>
            </a:extLst>
          </p:cNvPr>
          <p:cNvSpPr txBox="1"/>
          <p:nvPr/>
        </p:nvSpPr>
        <p:spPr>
          <a:xfrm>
            <a:off x="10814537" y="5165786"/>
            <a:ext cx="216000" cy="215444"/>
          </a:xfrm>
          <a:prstGeom prst="rect">
            <a:avLst/>
          </a:prstGeom>
          <a:solidFill>
            <a:srgbClr val="DB493D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465455-86E1-B54E-9448-3C40EA03FB86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DE7365CF-3654-D94B-B7AD-DAE55F7BBA4F}"/>
              </a:ext>
            </a:extLst>
          </p:cNvPr>
          <p:cNvGraphicFramePr>
            <a:graphicFrameLocks noGrp="1"/>
          </p:cNvGraphicFramePr>
          <p:nvPr/>
        </p:nvGraphicFramePr>
        <p:xfrm>
          <a:off x="7222230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8/8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45" name="Hexagon 44">
            <a:extLst>
              <a:ext uri="{FF2B5EF4-FFF2-40B4-BE49-F238E27FC236}">
                <a16:creationId xmlns:a16="http://schemas.microsoft.com/office/drawing/2014/main" id="{D6FEF14D-350A-B048-9F0C-A73B33AA8DC2}"/>
              </a:ext>
            </a:extLst>
          </p:cNvPr>
          <p:cNvSpPr/>
          <p:nvPr/>
        </p:nvSpPr>
        <p:spPr>
          <a:xfrm>
            <a:off x="7888979" y="2350541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F885CA20-6E61-C548-A724-ECB8C83123F0}"/>
              </a:ext>
            </a:extLst>
          </p:cNvPr>
          <p:cNvSpPr/>
          <p:nvPr/>
        </p:nvSpPr>
        <p:spPr>
          <a:xfrm>
            <a:off x="9184691" y="2349898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FB6A9410-B7A2-724A-855F-C8A85E9A8A47}"/>
              </a:ext>
            </a:extLst>
          </p:cNvPr>
          <p:cNvSpPr/>
          <p:nvPr/>
        </p:nvSpPr>
        <p:spPr>
          <a:xfrm>
            <a:off x="10476382" y="2349982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827A6B5B-766C-C947-B7AD-B3F50992A7E5}"/>
              </a:ext>
            </a:extLst>
          </p:cNvPr>
          <p:cNvSpPr/>
          <p:nvPr/>
        </p:nvSpPr>
        <p:spPr>
          <a:xfrm>
            <a:off x="7893002" y="3408035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51096AB1-390E-AD4D-9AEF-171329EC58C9}"/>
              </a:ext>
            </a:extLst>
          </p:cNvPr>
          <p:cNvSpPr/>
          <p:nvPr/>
        </p:nvSpPr>
        <p:spPr>
          <a:xfrm>
            <a:off x="10476382" y="3408685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238965C9-93AC-EA49-ABAB-840F68279231}"/>
              </a:ext>
            </a:extLst>
          </p:cNvPr>
          <p:cNvSpPr/>
          <p:nvPr/>
        </p:nvSpPr>
        <p:spPr>
          <a:xfrm>
            <a:off x="9835909" y="2881166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B2533FBF-D7F4-A649-80F6-6DDD9E7B3977}"/>
              </a:ext>
            </a:extLst>
          </p:cNvPr>
          <p:cNvSpPr/>
          <p:nvPr/>
        </p:nvSpPr>
        <p:spPr>
          <a:xfrm>
            <a:off x="8521121" y="2882893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6FEAFFC-9F4B-B642-ABCA-0957562347E4}"/>
              </a:ext>
            </a:extLst>
          </p:cNvPr>
          <p:cNvCxnSpPr>
            <a:cxnSpLocks/>
            <a:stCxn id="51" idx="3"/>
            <a:endCxn id="50" idx="0"/>
          </p:cNvCxnSpPr>
          <p:nvPr/>
        </p:nvCxnSpPr>
        <p:spPr>
          <a:xfrm flipH="1" flipV="1">
            <a:off x="8396453" y="3625040"/>
            <a:ext cx="2079929" cy="65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E1833B-AD5E-5844-A046-BA4A730529C0}"/>
              </a:ext>
            </a:extLst>
          </p:cNvPr>
          <p:cNvCxnSpPr>
            <a:cxnSpLocks/>
            <a:stCxn id="90" idx="0"/>
            <a:endCxn id="89" idx="4"/>
          </p:cNvCxnSpPr>
          <p:nvPr/>
        </p:nvCxnSpPr>
        <p:spPr>
          <a:xfrm>
            <a:off x="10339360" y="5321001"/>
            <a:ext cx="245524" cy="31051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9422AD5-53C8-0A43-8F1F-3DF0F49C40C3}"/>
              </a:ext>
            </a:extLst>
          </p:cNvPr>
          <p:cNvCxnSpPr>
            <a:cxnSpLocks/>
            <a:stCxn id="86" idx="3"/>
            <a:endCxn id="91" idx="5"/>
          </p:cNvCxnSpPr>
          <p:nvPr/>
        </p:nvCxnSpPr>
        <p:spPr>
          <a:xfrm flipH="1">
            <a:off x="8916070" y="4789733"/>
            <a:ext cx="268621" cy="31599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71">
            <a:extLst>
              <a:ext uri="{FF2B5EF4-FFF2-40B4-BE49-F238E27FC236}">
                <a16:creationId xmlns:a16="http://schemas.microsoft.com/office/drawing/2014/main" id="{178D6796-EE07-1B4D-BCD1-5E087CECA14A}"/>
              </a:ext>
            </a:extLst>
          </p:cNvPr>
          <p:cNvCxnSpPr>
            <a:cxnSpLocks/>
            <a:stCxn id="91" idx="3"/>
            <a:endCxn id="88" idx="5"/>
          </p:cNvCxnSpPr>
          <p:nvPr/>
        </p:nvCxnSpPr>
        <p:spPr>
          <a:xfrm flipH="1">
            <a:off x="8287951" y="5322728"/>
            <a:ext cx="233170" cy="30813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72">
            <a:extLst>
              <a:ext uri="{FF2B5EF4-FFF2-40B4-BE49-F238E27FC236}">
                <a16:creationId xmlns:a16="http://schemas.microsoft.com/office/drawing/2014/main" id="{FBD0533A-EC60-0F46-8559-7B8660EC484D}"/>
              </a:ext>
            </a:extLst>
          </p:cNvPr>
          <p:cNvCxnSpPr>
            <a:cxnSpLocks/>
            <a:stCxn id="86" idx="0"/>
            <a:endCxn id="90" idx="4"/>
          </p:cNvCxnSpPr>
          <p:nvPr/>
        </p:nvCxnSpPr>
        <p:spPr>
          <a:xfrm>
            <a:off x="9688142" y="4789733"/>
            <a:ext cx="256269" cy="31426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73">
            <a:extLst>
              <a:ext uri="{FF2B5EF4-FFF2-40B4-BE49-F238E27FC236}">
                <a16:creationId xmlns:a16="http://schemas.microsoft.com/office/drawing/2014/main" id="{AE4667C2-2523-1A4F-A475-09F320ACA089}"/>
              </a:ext>
            </a:extLst>
          </p:cNvPr>
          <p:cNvCxnSpPr>
            <a:cxnSpLocks/>
            <a:stCxn id="87" idx="3"/>
            <a:endCxn id="90" idx="5"/>
          </p:cNvCxnSpPr>
          <p:nvPr/>
        </p:nvCxnSpPr>
        <p:spPr>
          <a:xfrm flipH="1">
            <a:off x="10230858" y="4789817"/>
            <a:ext cx="245524" cy="31417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74">
            <a:extLst>
              <a:ext uri="{FF2B5EF4-FFF2-40B4-BE49-F238E27FC236}">
                <a16:creationId xmlns:a16="http://schemas.microsoft.com/office/drawing/2014/main" id="{E69E79E4-DE87-F340-9118-08DE6756850D}"/>
              </a:ext>
            </a:extLst>
          </p:cNvPr>
          <p:cNvCxnSpPr>
            <a:cxnSpLocks/>
            <a:stCxn id="85" idx="0"/>
            <a:endCxn id="86" idx="3"/>
          </p:cNvCxnSpPr>
          <p:nvPr/>
        </p:nvCxnSpPr>
        <p:spPr>
          <a:xfrm flipV="1">
            <a:off x="8392430" y="4789733"/>
            <a:ext cx="792261" cy="64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22423AC-B57A-B448-B728-8BC7F0CEDFA1}"/>
              </a:ext>
            </a:extLst>
          </p:cNvPr>
          <p:cNvCxnSpPr>
            <a:cxnSpLocks/>
          </p:cNvCxnSpPr>
          <p:nvPr/>
        </p:nvCxnSpPr>
        <p:spPr>
          <a:xfrm flipH="1">
            <a:off x="8383484" y="5783020"/>
            <a:ext cx="2188430" cy="0"/>
          </a:xfrm>
          <a:prstGeom prst="straightConnector1">
            <a:avLst/>
          </a:prstGeom>
          <a:ln w="25400">
            <a:solidFill>
              <a:srgbClr val="DB493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D018327-173A-4D4C-8E68-784EE757385D}"/>
              </a:ext>
            </a:extLst>
          </p:cNvPr>
          <p:cNvCxnSpPr>
            <a:cxnSpLocks/>
          </p:cNvCxnSpPr>
          <p:nvPr/>
        </p:nvCxnSpPr>
        <p:spPr>
          <a:xfrm>
            <a:off x="10720543" y="5006821"/>
            <a:ext cx="0" cy="623179"/>
          </a:xfrm>
          <a:prstGeom prst="straightConnector1">
            <a:avLst/>
          </a:prstGeom>
          <a:ln w="25400">
            <a:solidFill>
              <a:srgbClr val="DB493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31D1BDB-EF94-994F-818E-BD9BC9F5D7CC}"/>
              </a:ext>
            </a:extLst>
          </p:cNvPr>
          <p:cNvCxnSpPr>
            <a:cxnSpLocks/>
          </p:cNvCxnSpPr>
          <p:nvPr/>
        </p:nvCxnSpPr>
        <p:spPr>
          <a:xfrm>
            <a:off x="8299765" y="5912722"/>
            <a:ext cx="2188430" cy="0"/>
          </a:xfrm>
          <a:prstGeom prst="straightConnector1">
            <a:avLst/>
          </a:prstGeom>
          <a:ln w="25400">
            <a:solidFill>
              <a:srgbClr val="DB493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Hexagon 84">
            <a:extLst>
              <a:ext uri="{FF2B5EF4-FFF2-40B4-BE49-F238E27FC236}">
                <a16:creationId xmlns:a16="http://schemas.microsoft.com/office/drawing/2014/main" id="{A7F48B2F-9358-C040-806B-4AC098634938}"/>
              </a:ext>
            </a:extLst>
          </p:cNvPr>
          <p:cNvSpPr/>
          <p:nvPr/>
        </p:nvSpPr>
        <p:spPr>
          <a:xfrm>
            <a:off x="7888979" y="4573371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86" name="Hexagon 85">
            <a:extLst>
              <a:ext uri="{FF2B5EF4-FFF2-40B4-BE49-F238E27FC236}">
                <a16:creationId xmlns:a16="http://schemas.microsoft.com/office/drawing/2014/main" id="{C0055A60-FAF2-4A44-A078-00E61276E1F5}"/>
              </a:ext>
            </a:extLst>
          </p:cNvPr>
          <p:cNvSpPr/>
          <p:nvPr/>
        </p:nvSpPr>
        <p:spPr>
          <a:xfrm>
            <a:off x="9184691" y="4572728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90" name="Hexagon 89">
            <a:extLst>
              <a:ext uri="{FF2B5EF4-FFF2-40B4-BE49-F238E27FC236}">
                <a16:creationId xmlns:a16="http://schemas.microsoft.com/office/drawing/2014/main" id="{AA5E09BC-DF92-E449-89B9-CB7F6ABDC323}"/>
              </a:ext>
            </a:extLst>
          </p:cNvPr>
          <p:cNvSpPr/>
          <p:nvPr/>
        </p:nvSpPr>
        <p:spPr>
          <a:xfrm>
            <a:off x="9835909" y="5103996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91" name="Hexagon 90">
            <a:extLst>
              <a:ext uri="{FF2B5EF4-FFF2-40B4-BE49-F238E27FC236}">
                <a16:creationId xmlns:a16="http://schemas.microsoft.com/office/drawing/2014/main" id="{AAE9E57E-248E-4E4B-BA66-DB5309D2E06E}"/>
              </a:ext>
            </a:extLst>
          </p:cNvPr>
          <p:cNvSpPr/>
          <p:nvPr/>
        </p:nvSpPr>
        <p:spPr>
          <a:xfrm>
            <a:off x="8521121" y="5105723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88" name="Hexagon 87">
            <a:extLst>
              <a:ext uri="{FF2B5EF4-FFF2-40B4-BE49-F238E27FC236}">
                <a16:creationId xmlns:a16="http://schemas.microsoft.com/office/drawing/2014/main" id="{D6C7F8FE-80EC-4645-95AF-71253761E868}"/>
              </a:ext>
            </a:extLst>
          </p:cNvPr>
          <p:cNvSpPr/>
          <p:nvPr/>
        </p:nvSpPr>
        <p:spPr>
          <a:xfrm>
            <a:off x="7893002" y="5630865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89" name="Hexagon 88">
            <a:extLst>
              <a:ext uri="{FF2B5EF4-FFF2-40B4-BE49-F238E27FC236}">
                <a16:creationId xmlns:a16="http://schemas.microsoft.com/office/drawing/2014/main" id="{A848A1C7-1ED0-084F-B8DB-A2C0574504DC}"/>
              </a:ext>
            </a:extLst>
          </p:cNvPr>
          <p:cNvSpPr/>
          <p:nvPr/>
        </p:nvSpPr>
        <p:spPr>
          <a:xfrm>
            <a:off x="10476382" y="5631515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87" name="Hexagon 86">
            <a:extLst>
              <a:ext uri="{FF2B5EF4-FFF2-40B4-BE49-F238E27FC236}">
                <a16:creationId xmlns:a16="http://schemas.microsoft.com/office/drawing/2014/main" id="{D5B97D46-026F-EA45-A789-EF21B155216F}"/>
              </a:ext>
            </a:extLst>
          </p:cNvPr>
          <p:cNvSpPr/>
          <p:nvPr/>
        </p:nvSpPr>
        <p:spPr>
          <a:xfrm>
            <a:off x="10476382" y="4572812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AC88E420-028C-E94C-BAF1-7D08AE675510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707859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Guideline:</a:t>
            </a:r>
            <a:r>
              <a:rPr lang="en-GB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c</a:t>
            </a:r>
            <a:r>
              <a:rPr lang="en-US" b="1" dirty="0"/>
              <a:t>learly define and limit communication lines between components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426AA411-FBFB-6946-900E-57E27D67A042}"/>
              </a:ext>
            </a:extLst>
          </p:cNvPr>
          <p:cNvSpPr txBox="1">
            <a:spLocks/>
          </p:cNvSpPr>
          <p:nvPr/>
        </p:nvSpPr>
        <p:spPr>
          <a:xfrm>
            <a:off x="514371" y="2001600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Every inter-component communication adds additional complexity to the architecture. This makes it harder to make changes in isolation and extend the architecture.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Therefore, inter-component communication should be limited and is expected to respect certain rules.</a:t>
            </a:r>
          </a:p>
          <a:p>
            <a:endParaRPr lang="en-GB" b="1" dirty="0">
              <a:solidFill>
                <a:schemeClr val="accent4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dirty="0">
                <a:solidFill>
                  <a:schemeClr val="accent4"/>
                </a:solidFill>
              </a:rPr>
              <a:t>Component entanglement is measured as the aggregate of: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b="1" dirty="0">
                <a:solidFill>
                  <a:schemeClr val="accent4"/>
                </a:solidFill>
              </a:rPr>
              <a:t>The percentage of communication lines between components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b="1" dirty="0">
                <a:solidFill>
                  <a:schemeClr val="accent4"/>
                </a:solidFill>
              </a:rPr>
              <a:t>The amount of cyclic dependencies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b="1" dirty="0">
                <a:solidFill>
                  <a:schemeClr val="accent4"/>
                </a:solidFill>
              </a:rPr>
              <a:t>The amount of transitive dependencies</a:t>
            </a:r>
          </a:p>
        </p:txBody>
      </p:sp>
    </p:spTree>
    <p:extLst>
      <p:ext uri="{BB962C8B-B14F-4D97-AF65-F5344CB8AC3E}">
        <p14:creationId xmlns:p14="http://schemas.microsoft.com/office/powerpoint/2010/main" val="1867216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20E78A-93B6-E30A-9B53-390415EDC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Management summary</a:t>
            </a:r>
          </a:p>
          <a:p>
            <a:r>
              <a:rPr lang="en-US" dirty="0"/>
              <a:t>Key findings</a:t>
            </a:r>
          </a:p>
          <a:p>
            <a:r>
              <a:rPr lang="en-US" b="1" dirty="0"/>
              <a:t>Appendix: Measurement model details</a:t>
            </a:r>
          </a:p>
          <a:p>
            <a:pPr lvl="1"/>
            <a:r>
              <a:rPr lang="en-US" dirty="0"/>
              <a:t>Maintainability</a:t>
            </a:r>
          </a:p>
          <a:p>
            <a:pPr lvl="1"/>
            <a:r>
              <a:rPr lang="en-US" b="1" dirty="0"/>
              <a:t>Architecture 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00DC2-25EC-9AD7-0980-C001B837C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FEC5A-ACAB-D5DA-37B1-1EE4A78B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87261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9D1E55B0-6D3A-3B44-A789-7BF886FCE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Code Breakdown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uniform in size are the components that make up the system?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Box 8">
            <a:extLst>
              <a:ext uri="{FF2B5EF4-FFF2-40B4-BE49-F238E27FC236}">
                <a16:creationId xmlns:a16="http://schemas.microsoft.com/office/drawing/2014/main" id="{3CE29193-3EFC-5944-BAFF-A3A7BA868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2737" y="3458507"/>
            <a:ext cx="17007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tx2"/>
                </a:solidFill>
                <a:latin typeface="Calibri Regular"/>
                <a:cs typeface="Calibri Light" panose="020F0302020204030204" pitchFamily="34" charset="0"/>
              </a:rPr>
              <a:t>All changes in a single large component</a:t>
            </a:r>
          </a:p>
        </p:txBody>
      </p:sp>
      <p:sp>
        <p:nvSpPr>
          <p:cNvPr id="77" name="Text Box 8">
            <a:extLst>
              <a:ext uri="{FF2B5EF4-FFF2-40B4-BE49-F238E27FC236}">
                <a16:creationId xmlns:a16="http://schemas.microsoft.com/office/drawing/2014/main" id="{D9D8F01D-0D44-3A44-B267-E7E0B8EE4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6963" y="3467563"/>
            <a:ext cx="18037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tx2"/>
                </a:solidFill>
                <a:latin typeface="Calibri Regular"/>
                <a:cs typeface="Calibri Light" panose="020F0302020204030204" pitchFamily="34" charset="0"/>
              </a:rPr>
              <a:t>Most changes in a single large component</a:t>
            </a:r>
          </a:p>
        </p:txBody>
      </p:sp>
      <p:sp>
        <p:nvSpPr>
          <p:cNvPr id="79" name="Text Box 8">
            <a:extLst>
              <a:ext uri="{FF2B5EF4-FFF2-40B4-BE49-F238E27FC236}">
                <a16:creationId xmlns:a16="http://schemas.microsoft.com/office/drawing/2014/main" id="{5E8D0B04-37B2-FC4F-A4AF-294D07F7C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1861" y="5678484"/>
            <a:ext cx="19894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tx2"/>
                </a:solidFill>
                <a:latin typeface="Calibri Regular"/>
                <a:cs typeface="Calibri Light" panose="020F0302020204030204" pitchFamily="34" charset="0"/>
              </a:rPr>
              <a:t>Many changes scattered across multiple components</a:t>
            </a:r>
          </a:p>
        </p:txBody>
      </p:sp>
      <p:sp>
        <p:nvSpPr>
          <p:cNvPr id="80" name="Text Box 8">
            <a:extLst>
              <a:ext uri="{FF2B5EF4-FFF2-40B4-BE49-F238E27FC236}">
                <a16:creationId xmlns:a16="http://schemas.microsoft.com/office/drawing/2014/main" id="{149CD5CA-C593-4A44-AC15-546BD79FB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7788" y="5678485"/>
            <a:ext cx="21649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57C968"/>
                </a:solidFill>
                <a:latin typeface="Calibri Regular"/>
                <a:cs typeface="Calibri Light" panose="020F0302020204030204" pitchFamily="34" charset="0"/>
              </a:rPr>
              <a:t>Changes isolated to one or two components of limited scope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CF5B74E3-D0FA-054D-A14F-0F4A9FE7B16B}"/>
              </a:ext>
            </a:extLst>
          </p:cNvPr>
          <p:cNvSpPr/>
          <p:nvPr/>
        </p:nvSpPr>
        <p:spPr>
          <a:xfrm>
            <a:off x="7829341" y="2342334"/>
            <a:ext cx="985736" cy="841180"/>
          </a:xfrm>
          <a:prstGeom prst="hexagon">
            <a:avLst>
              <a:gd name="adj" fmla="val 30354"/>
              <a:gd name="vf" fmla="val 115470"/>
            </a:avLst>
          </a:prstGeom>
          <a:noFill/>
          <a:ln w="127000">
            <a:solidFill>
              <a:srgbClr val="DB49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rgbClr val="DB493D"/>
              </a:solidFill>
            </a:endParaRPr>
          </a:p>
        </p:txBody>
      </p:sp>
      <p:sp>
        <p:nvSpPr>
          <p:cNvPr id="82" name="Hexagon 81">
            <a:extLst>
              <a:ext uri="{FF2B5EF4-FFF2-40B4-BE49-F238E27FC236}">
                <a16:creationId xmlns:a16="http://schemas.microsoft.com/office/drawing/2014/main" id="{26D0088C-53F0-DD41-A8C4-7C70F1F7048D}"/>
              </a:ext>
            </a:extLst>
          </p:cNvPr>
          <p:cNvSpPr/>
          <p:nvPr/>
        </p:nvSpPr>
        <p:spPr>
          <a:xfrm>
            <a:off x="10105983" y="2167936"/>
            <a:ext cx="985736" cy="841180"/>
          </a:xfrm>
          <a:prstGeom prst="hexagon">
            <a:avLst>
              <a:gd name="adj" fmla="val 30354"/>
              <a:gd name="vf" fmla="val 115470"/>
            </a:avLst>
          </a:prstGeom>
          <a:noFill/>
          <a:ln w="127000">
            <a:solidFill>
              <a:srgbClr val="DB49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rgbClr val="DB493D"/>
              </a:solidFill>
            </a:endParaRPr>
          </a:p>
        </p:txBody>
      </p:sp>
      <p:sp>
        <p:nvSpPr>
          <p:cNvPr id="83" name="Hexagon 82">
            <a:extLst>
              <a:ext uri="{FF2B5EF4-FFF2-40B4-BE49-F238E27FC236}">
                <a16:creationId xmlns:a16="http://schemas.microsoft.com/office/drawing/2014/main" id="{A39F1F26-2660-554B-AD60-9AAF24884926}"/>
              </a:ext>
            </a:extLst>
          </p:cNvPr>
          <p:cNvSpPr/>
          <p:nvPr/>
        </p:nvSpPr>
        <p:spPr>
          <a:xfrm>
            <a:off x="9990149" y="3027202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85" name="Hexagon 84">
            <a:extLst>
              <a:ext uri="{FF2B5EF4-FFF2-40B4-BE49-F238E27FC236}">
                <a16:creationId xmlns:a16="http://schemas.microsoft.com/office/drawing/2014/main" id="{25C7B6E3-4323-8A4E-9DEF-2A63B8C891DB}"/>
              </a:ext>
            </a:extLst>
          </p:cNvPr>
          <p:cNvSpPr/>
          <p:nvPr/>
        </p:nvSpPr>
        <p:spPr>
          <a:xfrm>
            <a:off x="10308266" y="3156902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86" name="Hexagon 85">
            <a:extLst>
              <a:ext uri="{FF2B5EF4-FFF2-40B4-BE49-F238E27FC236}">
                <a16:creationId xmlns:a16="http://schemas.microsoft.com/office/drawing/2014/main" id="{1B38ED16-F0B2-5F43-9F14-A89AE1C0BB12}"/>
              </a:ext>
            </a:extLst>
          </p:cNvPr>
          <p:cNvSpPr/>
          <p:nvPr/>
        </p:nvSpPr>
        <p:spPr>
          <a:xfrm>
            <a:off x="10626383" y="3156902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87" name="Hexagon 86">
            <a:extLst>
              <a:ext uri="{FF2B5EF4-FFF2-40B4-BE49-F238E27FC236}">
                <a16:creationId xmlns:a16="http://schemas.microsoft.com/office/drawing/2014/main" id="{BC941CB7-19C9-B54B-B861-C139535DD4E8}"/>
              </a:ext>
            </a:extLst>
          </p:cNvPr>
          <p:cNvSpPr/>
          <p:nvPr/>
        </p:nvSpPr>
        <p:spPr>
          <a:xfrm>
            <a:off x="10944500" y="3027202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9865FEF-A407-5549-9017-50F15124EAB4}"/>
              </a:ext>
            </a:extLst>
          </p:cNvPr>
          <p:cNvCxnSpPr>
            <a:cxnSpLocks/>
          </p:cNvCxnSpPr>
          <p:nvPr/>
        </p:nvCxnSpPr>
        <p:spPr>
          <a:xfrm flipH="1">
            <a:off x="7447888" y="4102472"/>
            <a:ext cx="4039882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7DACF1B-D671-2C4D-8CDF-41B487F32E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55849" y="4086570"/>
            <a:ext cx="4039882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Hexagon 89">
            <a:extLst>
              <a:ext uri="{FF2B5EF4-FFF2-40B4-BE49-F238E27FC236}">
                <a16:creationId xmlns:a16="http://schemas.microsoft.com/office/drawing/2014/main" id="{59121AB9-C467-8C4E-88D6-42AE801AAC19}"/>
              </a:ext>
            </a:extLst>
          </p:cNvPr>
          <p:cNvSpPr/>
          <p:nvPr/>
        </p:nvSpPr>
        <p:spPr>
          <a:xfrm>
            <a:off x="9914873" y="4375512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1" name="Hexagon 90">
            <a:extLst>
              <a:ext uri="{FF2B5EF4-FFF2-40B4-BE49-F238E27FC236}">
                <a16:creationId xmlns:a16="http://schemas.microsoft.com/office/drawing/2014/main" id="{08088B0E-6E46-674E-B470-92E051C6E5D7}"/>
              </a:ext>
            </a:extLst>
          </p:cNvPr>
          <p:cNvSpPr/>
          <p:nvPr/>
        </p:nvSpPr>
        <p:spPr>
          <a:xfrm>
            <a:off x="10383528" y="4375512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2" name="Hexagon 91">
            <a:extLst>
              <a:ext uri="{FF2B5EF4-FFF2-40B4-BE49-F238E27FC236}">
                <a16:creationId xmlns:a16="http://schemas.microsoft.com/office/drawing/2014/main" id="{305C1324-3E23-5745-9CB9-709F4E0A9AA6}"/>
              </a:ext>
            </a:extLst>
          </p:cNvPr>
          <p:cNvSpPr/>
          <p:nvPr/>
        </p:nvSpPr>
        <p:spPr>
          <a:xfrm>
            <a:off x="10852184" y="4375512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3" name="Hexagon 92">
            <a:extLst>
              <a:ext uri="{FF2B5EF4-FFF2-40B4-BE49-F238E27FC236}">
                <a16:creationId xmlns:a16="http://schemas.microsoft.com/office/drawing/2014/main" id="{7AA765DB-5122-B94F-8BA6-7BCA2E821A16}"/>
              </a:ext>
            </a:extLst>
          </p:cNvPr>
          <p:cNvSpPr/>
          <p:nvPr/>
        </p:nvSpPr>
        <p:spPr>
          <a:xfrm>
            <a:off x="9907917" y="4792410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4" name="Hexagon 93">
            <a:extLst>
              <a:ext uri="{FF2B5EF4-FFF2-40B4-BE49-F238E27FC236}">
                <a16:creationId xmlns:a16="http://schemas.microsoft.com/office/drawing/2014/main" id="{284CC151-25B8-F74E-896A-1551F75A8971}"/>
              </a:ext>
            </a:extLst>
          </p:cNvPr>
          <p:cNvSpPr/>
          <p:nvPr/>
        </p:nvSpPr>
        <p:spPr>
          <a:xfrm>
            <a:off x="10376572" y="4792410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5" name="Hexagon 94">
            <a:extLst>
              <a:ext uri="{FF2B5EF4-FFF2-40B4-BE49-F238E27FC236}">
                <a16:creationId xmlns:a16="http://schemas.microsoft.com/office/drawing/2014/main" id="{DD45FD44-86EC-2A40-B560-3535266C6182}"/>
              </a:ext>
            </a:extLst>
          </p:cNvPr>
          <p:cNvSpPr/>
          <p:nvPr/>
        </p:nvSpPr>
        <p:spPr>
          <a:xfrm>
            <a:off x="10845228" y="4792410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6" name="Hexagon 95">
            <a:extLst>
              <a:ext uri="{FF2B5EF4-FFF2-40B4-BE49-F238E27FC236}">
                <a16:creationId xmlns:a16="http://schemas.microsoft.com/office/drawing/2014/main" id="{4E49168E-0CD7-2E49-9174-BFCD15DBF009}"/>
              </a:ext>
            </a:extLst>
          </p:cNvPr>
          <p:cNvSpPr/>
          <p:nvPr/>
        </p:nvSpPr>
        <p:spPr>
          <a:xfrm>
            <a:off x="9914873" y="5213537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7" name="Hexagon 96">
            <a:extLst>
              <a:ext uri="{FF2B5EF4-FFF2-40B4-BE49-F238E27FC236}">
                <a16:creationId xmlns:a16="http://schemas.microsoft.com/office/drawing/2014/main" id="{8DBB66AD-228B-E149-BA08-36259FA85CF2}"/>
              </a:ext>
            </a:extLst>
          </p:cNvPr>
          <p:cNvSpPr/>
          <p:nvPr/>
        </p:nvSpPr>
        <p:spPr>
          <a:xfrm>
            <a:off x="10383528" y="5213537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8" name="Hexagon 97">
            <a:extLst>
              <a:ext uri="{FF2B5EF4-FFF2-40B4-BE49-F238E27FC236}">
                <a16:creationId xmlns:a16="http://schemas.microsoft.com/office/drawing/2014/main" id="{BB9C6C44-DDA8-2C4E-82B5-05A19E0A1AC3}"/>
              </a:ext>
            </a:extLst>
          </p:cNvPr>
          <p:cNvSpPr/>
          <p:nvPr/>
        </p:nvSpPr>
        <p:spPr>
          <a:xfrm>
            <a:off x="10852184" y="5213537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9" name="Hexagon 98">
            <a:extLst>
              <a:ext uri="{FF2B5EF4-FFF2-40B4-BE49-F238E27FC236}">
                <a16:creationId xmlns:a16="http://schemas.microsoft.com/office/drawing/2014/main" id="{E7039132-179C-6C42-81F2-ED9E816D9144}"/>
              </a:ext>
            </a:extLst>
          </p:cNvPr>
          <p:cNvSpPr/>
          <p:nvPr/>
        </p:nvSpPr>
        <p:spPr>
          <a:xfrm>
            <a:off x="7915595" y="4394096"/>
            <a:ext cx="685693" cy="585138"/>
          </a:xfrm>
          <a:prstGeom prst="hexagon">
            <a:avLst>
              <a:gd name="adj" fmla="val 30354"/>
              <a:gd name="vf" fmla="val 115470"/>
            </a:avLst>
          </a:prstGeom>
          <a:noFill/>
          <a:ln w="101600">
            <a:solidFill>
              <a:srgbClr val="DB49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rgbClr val="DB493D"/>
              </a:solidFill>
            </a:endParaRPr>
          </a:p>
        </p:txBody>
      </p:sp>
      <p:sp>
        <p:nvSpPr>
          <p:cNvPr id="100" name="Hexagon 99">
            <a:extLst>
              <a:ext uri="{FF2B5EF4-FFF2-40B4-BE49-F238E27FC236}">
                <a16:creationId xmlns:a16="http://schemas.microsoft.com/office/drawing/2014/main" id="{6DD782CD-3240-4948-B1BB-D5199012CDAA}"/>
              </a:ext>
            </a:extLst>
          </p:cNvPr>
          <p:cNvSpPr/>
          <p:nvPr/>
        </p:nvSpPr>
        <p:spPr>
          <a:xfrm>
            <a:off x="8225120" y="5126516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EAC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1" name="Hexagon 100">
            <a:extLst>
              <a:ext uri="{FF2B5EF4-FFF2-40B4-BE49-F238E27FC236}">
                <a16:creationId xmlns:a16="http://schemas.microsoft.com/office/drawing/2014/main" id="{53442409-3C5A-E042-9D97-323D92A14424}"/>
              </a:ext>
            </a:extLst>
          </p:cNvPr>
          <p:cNvSpPr/>
          <p:nvPr/>
        </p:nvSpPr>
        <p:spPr>
          <a:xfrm>
            <a:off x="7603482" y="4771577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EAC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2" name="Hexagon 101">
            <a:extLst>
              <a:ext uri="{FF2B5EF4-FFF2-40B4-BE49-F238E27FC236}">
                <a16:creationId xmlns:a16="http://schemas.microsoft.com/office/drawing/2014/main" id="{950A27DE-A067-3849-9D95-1EA380BB92E5}"/>
              </a:ext>
            </a:extLst>
          </p:cNvPr>
          <p:cNvSpPr/>
          <p:nvPr/>
        </p:nvSpPr>
        <p:spPr>
          <a:xfrm>
            <a:off x="8582074" y="4932671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EAC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3" name="Hexagon 102">
            <a:extLst>
              <a:ext uri="{FF2B5EF4-FFF2-40B4-BE49-F238E27FC236}">
                <a16:creationId xmlns:a16="http://schemas.microsoft.com/office/drawing/2014/main" id="{6FD68EC5-B030-3C4D-B7F9-83C319FF6533}"/>
              </a:ext>
            </a:extLst>
          </p:cNvPr>
          <p:cNvSpPr/>
          <p:nvPr/>
        </p:nvSpPr>
        <p:spPr>
          <a:xfrm>
            <a:off x="7684508" y="5123074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EF98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4" name="Hexagon 103">
            <a:extLst>
              <a:ext uri="{FF2B5EF4-FFF2-40B4-BE49-F238E27FC236}">
                <a16:creationId xmlns:a16="http://schemas.microsoft.com/office/drawing/2014/main" id="{5BBD97EA-03DE-A44C-A170-E0EAC9EDC13D}"/>
              </a:ext>
            </a:extLst>
          </p:cNvPr>
          <p:cNvSpPr/>
          <p:nvPr/>
        </p:nvSpPr>
        <p:spPr>
          <a:xfrm>
            <a:off x="7790566" y="4375033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5" name="Hexagon 104">
            <a:extLst>
              <a:ext uri="{FF2B5EF4-FFF2-40B4-BE49-F238E27FC236}">
                <a16:creationId xmlns:a16="http://schemas.microsoft.com/office/drawing/2014/main" id="{E261E5D2-F120-0F4F-96D4-26C62BFA13EF}"/>
              </a:ext>
            </a:extLst>
          </p:cNvPr>
          <p:cNvSpPr/>
          <p:nvPr/>
        </p:nvSpPr>
        <p:spPr>
          <a:xfrm>
            <a:off x="7674963" y="4554903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6" name="Hexagon 105">
            <a:extLst>
              <a:ext uri="{FF2B5EF4-FFF2-40B4-BE49-F238E27FC236}">
                <a16:creationId xmlns:a16="http://schemas.microsoft.com/office/drawing/2014/main" id="{6ED69807-A021-FC49-BCBB-BD4EC04C80AC}"/>
              </a:ext>
            </a:extLst>
          </p:cNvPr>
          <p:cNvSpPr/>
          <p:nvPr/>
        </p:nvSpPr>
        <p:spPr>
          <a:xfrm>
            <a:off x="8851826" y="5401118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36E46027-1005-324F-A945-91A049196E33}"/>
              </a:ext>
            </a:extLst>
          </p:cNvPr>
          <p:cNvSpPr/>
          <p:nvPr/>
        </p:nvSpPr>
        <p:spPr>
          <a:xfrm>
            <a:off x="8875185" y="4815422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EAC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8" name="Hexagon 107">
            <a:extLst>
              <a:ext uri="{FF2B5EF4-FFF2-40B4-BE49-F238E27FC236}">
                <a16:creationId xmlns:a16="http://schemas.microsoft.com/office/drawing/2014/main" id="{FC167B02-39A1-C94A-A94D-15CB1DC1E7CE}"/>
              </a:ext>
            </a:extLst>
          </p:cNvPr>
          <p:cNvSpPr/>
          <p:nvPr/>
        </p:nvSpPr>
        <p:spPr>
          <a:xfrm>
            <a:off x="8683478" y="4366208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EF98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9" name="Hexagon 108">
            <a:extLst>
              <a:ext uri="{FF2B5EF4-FFF2-40B4-BE49-F238E27FC236}">
                <a16:creationId xmlns:a16="http://schemas.microsoft.com/office/drawing/2014/main" id="{EFA81F59-5175-D84B-A869-2E125B069053}"/>
              </a:ext>
            </a:extLst>
          </p:cNvPr>
          <p:cNvSpPr/>
          <p:nvPr/>
        </p:nvSpPr>
        <p:spPr>
          <a:xfrm>
            <a:off x="8864768" y="5151103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10" name="Hexagon 109">
            <a:extLst>
              <a:ext uri="{FF2B5EF4-FFF2-40B4-BE49-F238E27FC236}">
                <a16:creationId xmlns:a16="http://schemas.microsoft.com/office/drawing/2014/main" id="{A6085332-4271-864E-A2B5-9EB82E4E6EF2}"/>
              </a:ext>
            </a:extLst>
          </p:cNvPr>
          <p:cNvSpPr/>
          <p:nvPr/>
        </p:nvSpPr>
        <p:spPr>
          <a:xfrm>
            <a:off x="8125492" y="5424667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11" name="Hexagon 110">
            <a:extLst>
              <a:ext uri="{FF2B5EF4-FFF2-40B4-BE49-F238E27FC236}">
                <a16:creationId xmlns:a16="http://schemas.microsoft.com/office/drawing/2014/main" id="{E94F507A-BDBC-7F49-ACEB-41EFA0F6AAD7}"/>
              </a:ext>
            </a:extLst>
          </p:cNvPr>
          <p:cNvSpPr/>
          <p:nvPr/>
        </p:nvSpPr>
        <p:spPr>
          <a:xfrm>
            <a:off x="8532982" y="5262293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EAC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12" name="Hexagon 111">
            <a:extLst>
              <a:ext uri="{FF2B5EF4-FFF2-40B4-BE49-F238E27FC236}">
                <a16:creationId xmlns:a16="http://schemas.microsoft.com/office/drawing/2014/main" id="{0F3A6865-3AC7-CF44-A8B9-389A7676C09E}"/>
              </a:ext>
            </a:extLst>
          </p:cNvPr>
          <p:cNvSpPr/>
          <p:nvPr/>
        </p:nvSpPr>
        <p:spPr>
          <a:xfrm>
            <a:off x="9022200" y="5273625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2E48BAC-4B74-0E4C-85E3-7D2DBCD30C8A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6F60096-F8E0-6F46-823B-4A3CE941A474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1"/>
                </a:solidFill>
              </a:rPr>
              <a:t>Keep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b="1" dirty="0">
                <a:solidFill>
                  <a:schemeClr val="accent1"/>
                </a:solidFill>
              </a:rPr>
              <a:t>architecture components balanced</a:t>
            </a:r>
            <a:endParaRPr lang="en-GB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B0129AA-8FA4-1E4E-A690-97686BC4A225}"/>
              </a:ext>
            </a:extLst>
          </p:cNvPr>
          <p:cNvSpPr txBox="1">
            <a:spLocks/>
          </p:cNvSpPr>
          <p:nvPr/>
        </p:nvSpPr>
        <p:spPr>
          <a:xfrm>
            <a:off x="514371" y="2001317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An unbalanced component organization is more likely to have </a:t>
            </a:r>
            <a:r>
              <a:rPr lang="en-GB" b="1" dirty="0"/>
              <a:t>unclear functional boundaries</a:t>
            </a:r>
            <a:r>
              <a:rPr lang="en-GB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Components with clear functional and technical boundaries are easier to substitute, remove, and test.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Having </a:t>
            </a:r>
            <a:r>
              <a:rPr lang="en-GB" b="1" dirty="0"/>
              <a:t>clear functional boundaries </a:t>
            </a:r>
            <a:r>
              <a:rPr lang="en-GB" dirty="0"/>
              <a:t>between components makes it easier to distribute maintenance responsibilities across separate teams.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b="1" dirty="0">
                <a:solidFill>
                  <a:schemeClr val="accent4"/>
                </a:solidFill>
                <a:latin typeface="Calibri Bold"/>
              </a:rPr>
              <a:t>Code breakdown is measured as the relative size of components, where size is expressed as rebuild volume in person years.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C77F58-FABA-6498-2B53-062EC98F3ED3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1/10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129" name="Hexagon 128">
            <a:extLst>
              <a:ext uri="{FF2B5EF4-FFF2-40B4-BE49-F238E27FC236}">
                <a16:creationId xmlns:a16="http://schemas.microsoft.com/office/drawing/2014/main" id="{8BAE66A7-6DC4-754F-8112-17D3E888D1F7}"/>
              </a:ext>
            </a:extLst>
          </p:cNvPr>
          <p:cNvSpPr/>
          <p:nvPr/>
        </p:nvSpPr>
        <p:spPr>
          <a:xfrm>
            <a:off x="10089714" y="2155037"/>
            <a:ext cx="1202287" cy="1030872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128" name="Hexagon 127">
            <a:extLst>
              <a:ext uri="{FF2B5EF4-FFF2-40B4-BE49-F238E27FC236}">
                <a16:creationId xmlns:a16="http://schemas.microsoft.com/office/drawing/2014/main" id="{863B4F7C-81BF-A84A-84EB-0AEE3025757A}"/>
              </a:ext>
            </a:extLst>
          </p:cNvPr>
          <p:cNvSpPr/>
          <p:nvPr/>
        </p:nvSpPr>
        <p:spPr>
          <a:xfrm>
            <a:off x="7763248" y="2271043"/>
            <a:ext cx="1331047" cy="1143333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9D1E55B0-6D3A-3B44-A789-7BF886FCE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component cohesion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cohesive are the components that make up the system?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2E48BAC-4B74-0E4C-85E3-7D2DBCD30C8A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6F60096-F8E0-6F46-823B-4A3CE941A474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1"/>
                </a:solidFill>
              </a:rPr>
              <a:t>Separate concerns in components </a:t>
            </a:r>
            <a:endParaRPr lang="en-GB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B0129AA-8FA4-1E4E-A690-97686BC4A225}"/>
              </a:ext>
            </a:extLst>
          </p:cNvPr>
          <p:cNvSpPr txBox="1">
            <a:spLocks/>
          </p:cNvSpPr>
          <p:nvPr/>
        </p:nvSpPr>
        <p:spPr>
          <a:xfrm>
            <a:off x="514371" y="2001317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Components that implement </a:t>
            </a:r>
            <a:r>
              <a:rPr lang="en-GB" b="1" dirty="0"/>
              <a:t>diverse functionalities are not cohesive </a:t>
            </a:r>
            <a:r>
              <a:rPr lang="en-GB" dirty="0"/>
              <a:t>and more likely to be used by various external components. 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This often leads to the component being more interconnected in the system, making it </a:t>
            </a:r>
            <a:r>
              <a:rPr lang="en-GB" b="1" dirty="0"/>
              <a:t>harder to make modifications in isolation</a:t>
            </a:r>
            <a:r>
              <a:rPr lang="en-GB" dirty="0"/>
              <a:t> and extend their purpose.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Cohesive components are easier to be reused or replaced with a new component.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Component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cohesion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is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measured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the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GB" b="1" dirty="0">
                <a:solidFill>
                  <a:schemeClr val="accent4"/>
                </a:solidFill>
                <a:latin typeface="Calibri Bold"/>
              </a:rPr>
              <a:t>overlap between the interface  implementations exposed by components.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b="1" dirty="0">
              <a:solidFill>
                <a:schemeClr val="accent4"/>
              </a:solidFill>
              <a:latin typeface="Calibri Bold"/>
            </a:endParaRPr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A751957B-BB0B-F34D-ADA5-BDBAC51A2609}"/>
              </a:ext>
            </a:extLst>
          </p:cNvPr>
          <p:cNvSpPr/>
          <p:nvPr/>
        </p:nvSpPr>
        <p:spPr>
          <a:xfrm>
            <a:off x="8048013" y="3636012"/>
            <a:ext cx="2855550" cy="2461681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1CE0C478-827F-C84A-8D97-183E6500BF68}"/>
              </a:ext>
            </a:extLst>
          </p:cNvPr>
          <p:cNvSpPr/>
          <p:nvPr/>
        </p:nvSpPr>
        <p:spPr>
          <a:xfrm>
            <a:off x="8570037" y="4039409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54" name="Hexagon 53">
            <a:extLst>
              <a:ext uri="{FF2B5EF4-FFF2-40B4-BE49-F238E27FC236}">
                <a16:creationId xmlns:a16="http://schemas.microsoft.com/office/drawing/2014/main" id="{37E6DA02-1466-7843-A934-9214383342DB}"/>
              </a:ext>
            </a:extLst>
          </p:cNvPr>
          <p:cNvSpPr/>
          <p:nvPr/>
        </p:nvSpPr>
        <p:spPr>
          <a:xfrm>
            <a:off x="9077323" y="4052315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55" name="Hexagon 54">
            <a:extLst>
              <a:ext uri="{FF2B5EF4-FFF2-40B4-BE49-F238E27FC236}">
                <a16:creationId xmlns:a16="http://schemas.microsoft.com/office/drawing/2014/main" id="{143E8BB0-7470-8448-A07D-F38463885C42}"/>
              </a:ext>
            </a:extLst>
          </p:cNvPr>
          <p:cNvSpPr/>
          <p:nvPr/>
        </p:nvSpPr>
        <p:spPr>
          <a:xfrm>
            <a:off x="8843147" y="4768387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D7A18635-58D5-2A43-A27B-EB99F41DBC6F}"/>
              </a:ext>
            </a:extLst>
          </p:cNvPr>
          <p:cNvSpPr/>
          <p:nvPr/>
        </p:nvSpPr>
        <p:spPr>
          <a:xfrm>
            <a:off x="8843147" y="5497365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6C8E77-2D4C-9946-8BA3-4FFA54D1824C}"/>
              </a:ext>
            </a:extLst>
          </p:cNvPr>
          <p:cNvCxnSpPr>
            <a:cxnSpLocks/>
            <a:endCxn id="55" idx="4"/>
          </p:cNvCxnSpPr>
          <p:nvPr/>
        </p:nvCxnSpPr>
        <p:spPr>
          <a:xfrm>
            <a:off x="8766267" y="4386555"/>
            <a:ext cx="161462" cy="381832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D2E6606-C8FD-154D-A700-BF42F1EEC87D}"/>
              </a:ext>
            </a:extLst>
          </p:cNvPr>
          <p:cNvCxnSpPr>
            <a:cxnSpLocks/>
          </p:cNvCxnSpPr>
          <p:nvPr/>
        </p:nvCxnSpPr>
        <p:spPr>
          <a:xfrm>
            <a:off x="9034439" y="5097088"/>
            <a:ext cx="0" cy="387371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59D77FC-A3E4-5A4D-B31C-5B5C3B8E04BD}"/>
              </a:ext>
            </a:extLst>
          </p:cNvPr>
          <p:cNvCxnSpPr>
            <a:cxnSpLocks/>
            <a:endCxn id="55" idx="5"/>
          </p:cNvCxnSpPr>
          <p:nvPr/>
        </p:nvCxnSpPr>
        <p:spPr>
          <a:xfrm flipH="1">
            <a:off x="9151025" y="4386555"/>
            <a:ext cx="122528" cy="381832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0E4F25-ED0D-0845-9F0B-99476D59F5BE}"/>
              </a:ext>
            </a:extLst>
          </p:cNvPr>
          <p:cNvCxnSpPr>
            <a:cxnSpLocks/>
            <a:stCxn id="125" idx="1"/>
            <a:endCxn id="53" idx="4"/>
          </p:cNvCxnSpPr>
          <p:nvPr/>
        </p:nvCxnSpPr>
        <p:spPr>
          <a:xfrm>
            <a:off x="8341307" y="3264906"/>
            <a:ext cx="313312" cy="774503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4E6AEEF-B85A-4041-842F-AF3B6450E585}"/>
              </a:ext>
            </a:extLst>
          </p:cNvPr>
          <p:cNvCxnSpPr>
            <a:cxnSpLocks/>
            <a:stCxn id="124" idx="1"/>
            <a:endCxn id="54" idx="4"/>
          </p:cNvCxnSpPr>
          <p:nvPr/>
        </p:nvCxnSpPr>
        <p:spPr>
          <a:xfrm>
            <a:off x="8376748" y="2764644"/>
            <a:ext cx="785157" cy="1287671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Hexagon 114">
            <a:extLst>
              <a:ext uri="{FF2B5EF4-FFF2-40B4-BE49-F238E27FC236}">
                <a16:creationId xmlns:a16="http://schemas.microsoft.com/office/drawing/2014/main" id="{AC618BDB-DAD9-2E42-B0C0-F41F403B8A2D}"/>
              </a:ext>
            </a:extLst>
          </p:cNvPr>
          <p:cNvSpPr/>
          <p:nvPr/>
        </p:nvSpPr>
        <p:spPr>
          <a:xfrm>
            <a:off x="10298398" y="4768387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118" name="Hexagon 117">
            <a:extLst>
              <a:ext uri="{FF2B5EF4-FFF2-40B4-BE49-F238E27FC236}">
                <a16:creationId xmlns:a16="http://schemas.microsoft.com/office/drawing/2014/main" id="{6808E27F-8798-3A4F-B373-0A3801BA09D4}"/>
              </a:ext>
            </a:extLst>
          </p:cNvPr>
          <p:cNvSpPr/>
          <p:nvPr/>
        </p:nvSpPr>
        <p:spPr>
          <a:xfrm>
            <a:off x="9620891" y="4773812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119" name="Hexagon 118">
            <a:extLst>
              <a:ext uri="{FF2B5EF4-FFF2-40B4-BE49-F238E27FC236}">
                <a16:creationId xmlns:a16="http://schemas.microsoft.com/office/drawing/2014/main" id="{F8BC89C0-8F38-2B40-AE63-ACC561CA4C8F}"/>
              </a:ext>
            </a:extLst>
          </p:cNvPr>
          <p:cNvSpPr/>
          <p:nvPr/>
        </p:nvSpPr>
        <p:spPr>
          <a:xfrm>
            <a:off x="9616365" y="5488882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EC4B70D-5B75-9E44-BBC4-408559392508}"/>
              </a:ext>
            </a:extLst>
          </p:cNvPr>
          <p:cNvCxnSpPr>
            <a:cxnSpLocks/>
          </p:cNvCxnSpPr>
          <p:nvPr/>
        </p:nvCxnSpPr>
        <p:spPr>
          <a:xfrm>
            <a:off x="9812183" y="5102513"/>
            <a:ext cx="0" cy="377551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Hexagon 120">
            <a:extLst>
              <a:ext uri="{FF2B5EF4-FFF2-40B4-BE49-F238E27FC236}">
                <a16:creationId xmlns:a16="http://schemas.microsoft.com/office/drawing/2014/main" id="{893CF64C-4644-9048-BD40-D6B2C449E1C6}"/>
              </a:ext>
            </a:extLst>
          </p:cNvPr>
          <p:cNvSpPr/>
          <p:nvPr/>
        </p:nvSpPr>
        <p:spPr>
          <a:xfrm>
            <a:off x="9615953" y="4056118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3FA405F-2C9F-B94A-A09F-EFF47A0DEABA}"/>
              </a:ext>
            </a:extLst>
          </p:cNvPr>
          <p:cNvCxnSpPr>
            <a:cxnSpLocks/>
          </p:cNvCxnSpPr>
          <p:nvPr/>
        </p:nvCxnSpPr>
        <p:spPr>
          <a:xfrm>
            <a:off x="9810417" y="4394446"/>
            <a:ext cx="0" cy="387371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ED42A90-74ED-5E4C-BF37-F66F9E58E6EE}"/>
              </a:ext>
            </a:extLst>
          </p:cNvPr>
          <p:cNvCxnSpPr>
            <a:cxnSpLocks/>
            <a:stCxn id="115" idx="3"/>
            <a:endCxn id="118" idx="0"/>
          </p:cNvCxnSpPr>
          <p:nvPr/>
        </p:nvCxnSpPr>
        <p:spPr>
          <a:xfrm flipH="1">
            <a:off x="10013351" y="4937551"/>
            <a:ext cx="285047" cy="5425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Hexagon 123">
            <a:extLst>
              <a:ext uri="{FF2B5EF4-FFF2-40B4-BE49-F238E27FC236}">
                <a16:creationId xmlns:a16="http://schemas.microsoft.com/office/drawing/2014/main" id="{403F549D-5951-4248-89CB-EFA091DDEB2A}"/>
              </a:ext>
            </a:extLst>
          </p:cNvPr>
          <p:cNvSpPr/>
          <p:nvPr/>
        </p:nvSpPr>
        <p:spPr>
          <a:xfrm>
            <a:off x="8068870" y="2426316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125" name="Hexagon 124">
            <a:extLst>
              <a:ext uri="{FF2B5EF4-FFF2-40B4-BE49-F238E27FC236}">
                <a16:creationId xmlns:a16="http://schemas.microsoft.com/office/drawing/2014/main" id="{7BF1C347-C5BD-2D4B-B840-0B8506EE9AF6}"/>
              </a:ext>
            </a:extLst>
          </p:cNvPr>
          <p:cNvSpPr/>
          <p:nvPr/>
        </p:nvSpPr>
        <p:spPr>
          <a:xfrm>
            <a:off x="8033429" y="2926578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127" name="Hexagon 126">
            <a:extLst>
              <a:ext uri="{FF2B5EF4-FFF2-40B4-BE49-F238E27FC236}">
                <a16:creationId xmlns:a16="http://schemas.microsoft.com/office/drawing/2014/main" id="{56801FE4-9418-C649-A53E-7EC7F3B847E0}"/>
              </a:ext>
            </a:extLst>
          </p:cNvPr>
          <p:cNvSpPr/>
          <p:nvPr/>
        </p:nvSpPr>
        <p:spPr>
          <a:xfrm>
            <a:off x="10410046" y="2332145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7DACF1B-D671-2C4D-8CDF-41B487F32E40}"/>
              </a:ext>
            </a:extLst>
          </p:cNvPr>
          <p:cNvCxnSpPr>
            <a:cxnSpLocks/>
          </p:cNvCxnSpPr>
          <p:nvPr/>
        </p:nvCxnSpPr>
        <p:spPr>
          <a:xfrm>
            <a:off x="9531398" y="3759533"/>
            <a:ext cx="36511" cy="2225268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A0B8C9B-0C9E-A443-A6F7-C09F55BB3297}"/>
              </a:ext>
            </a:extLst>
          </p:cNvPr>
          <p:cNvCxnSpPr>
            <a:cxnSpLocks/>
            <a:stCxn id="127" idx="2"/>
            <a:endCxn id="121" idx="5"/>
          </p:cNvCxnSpPr>
          <p:nvPr/>
        </p:nvCxnSpPr>
        <p:spPr>
          <a:xfrm flipH="1">
            <a:off x="9923831" y="2670473"/>
            <a:ext cx="570797" cy="1385645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F6F2749-9F5C-E045-A532-E7B1AC033314}"/>
              </a:ext>
            </a:extLst>
          </p:cNvPr>
          <p:cNvCxnSpPr>
            <a:cxnSpLocks/>
            <a:stCxn id="127" idx="1"/>
            <a:endCxn id="115" idx="5"/>
          </p:cNvCxnSpPr>
          <p:nvPr/>
        </p:nvCxnSpPr>
        <p:spPr>
          <a:xfrm flipH="1">
            <a:off x="10606276" y="2670473"/>
            <a:ext cx="111648" cy="2097914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575E877B-657B-FB40-B221-5FFC65FEBCC5}"/>
              </a:ext>
            </a:extLst>
          </p:cNvPr>
          <p:cNvSpPr txBox="1"/>
          <p:nvPr/>
        </p:nvSpPr>
        <p:spPr>
          <a:xfrm>
            <a:off x="8794973" y="3336243"/>
            <a:ext cx="905141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200" dirty="0" err="1">
                <a:solidFill>
                  <a:schemeClr val="tx2"/>
                </a:solidFill>
              </a:rPr>
              <a:t>get</a:t>
            </a:r>
            <a:r>
              <a:rPr lang="en-US" sz="1200" b="1" dirty="0" err="1">
                <a:solidFill>
                  <a:schemeClr val="tx2"/>
                </a:solidFill>
              </a:rPr>
              <a:t>Orders</a:t>
            </a:r>
            <a:r>
              <a:rPr lang="en-US" sz="1200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44CB61-34EC-D44B-BED8-90EC307EC8BF}"/>
              </a:ext>
            </a:extLst>
          </p:cNvPr>
          <p:cNvSpPr txBox="1"/>
          <p:nvPr/>
        </p:nvSpPr>
        <p:spPr>
          <a:xfrm>
            <a:off x="7550340" y="3652413"/>
            <a:ext cx="1031457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200" dirty="0" err="1">
                <a:solidFill>
                  <a:schemeClr val="tx2"/>
                </a:solidFill>
              </a:rPr>
              <a:t>save</a:t>
            </a:r>
            <a:r>
              <a:rPr lang="en-US" sz="1200" b="1" dirty="0" err="1">
                <a:solidFill>
                  <a:schemeClr val="tx2"/>
                </a:solidFill>
              </a:rPr>
              <a:t>Order</a:t>
            </a:r>
            <a:r>
              <a:rPr lang="en-US" sz="1200" dirty="0">
                <a:solidFill>
                  <a:schemeClr val="tx2"/>
                </a:solidFill>
              </a:rPr>
              <a:t>(id)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9D2F25F-8F59-2846-899A-1DE2FC0FB2B0}"/>
              </a:ext>
            </a:extLst>
          </p:cNvPr>
          <p:cNvSpPr txBox="1"/>
          <p:nvPr/>
        </p:nvSpPr>
        <p:spPr>
          <a:xfrm>
            <a:off x="9265859" y="3016783"/>
            <a:ext cx="1138666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200" dirty="0" err="1">
                <a:solidFill>
                  <a:schemeClr val="tx2"/>
                </a:solidFill>
              </a:rPr>
              <a:t>get</a:t>
            </a:r>
            <a:r>
              <a:rPr lang="en-US" sz="1200" b="1" dirty="0" err="1">
                <a:solidFill>
                  <a:schemeClr val="tx2"/>
                </a:solidFill>
              </a:rPr>
              <a:t>Customers</a:t>
            </a:r>
            <a:r>
              <a:rPr lang="en-US" sz="1200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1C1084A-2E17-4E43-B643-684A77295DDB}"/>
              </a:ext>
            </a:extLst>
          </p:cNvPr>
          <p:cNvSpPr txBox="1"/>
          <p:nvPr/>
        </p:nvSpPr>
        <p:spPr>
          <a:xfrm>
            <a:off x="10336992" y="3266241"/>
            <a:ext cx="1283641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200" dirty="0" err="1">
                <a:solidFill>
                  <a:schemeClr val="tx2"/>
                </a:solidFill>
              </a:rPr>
              <a:t>save</a:t>
            </a:r>
            <a:r>
              <a:rPr lang="en-US" sz="1200" b="1" dirty="0" err="1">
                <a:solidFill>
                  <a:schemeClr val="tx2"/>
                </a:solidFill>
              </a:rPr>
              <a:t>Customer</a:t>
            </a:r>
            <a:r>
              <a:rPr lang="en-US" sz="1200" dirty="0">
                <a:solidFill>
                  <a:schemeClr val="tx2"/>
                </a:solidFill>
              </a:rPr>
              <a:t>(id)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2741AE-203C-594F-96AA-7D14AC072DE8}"/>
              </a:ext>
            </a:extLst>
          </p:cNvPr>
          <p:cNvSpPr txBox="1"/>
          <p:nvPr/>
        </p:nvSpPr>
        <p:spPr>
          <a:xfrm>
            <a:off x="9417902" y="3719430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C7A9DF-320C-8D74-DBCC-2F42A56301A5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2/10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314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20E78A-93B6-E30A-9B53-390415EDC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Management summary</a:t>
            </a:r>
          </a:p>
          <a:p>
            <a:r>
              <a:rPr lang="en-US" dirty="0"/>
              <a:t>Key findings</a:t>
            </a:r>
          </a:p>
          <a:p>
            <a:r>
              <a:rPr lang="en-US" dirty="0"/>
              <a:t>Appendix: Measurement model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00DC2-25EC-9AD7-0980-C001B837C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FEC5A-ACAB-D5DA-37B1-1EE4A78B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399677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9D1E55B0-6D3A-3B44-A789-7BF886FCE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</a:t>
            </a:r>
            <a:r>
              <a:rPr lang="en-US" altLang="zh-CN" noProof="0" dirty="0"/>
              <a:t>communication</a:t>
            </a:r>
            <a:r>
              <a:rPr lang="zh-CN" altLang="en-US" noProof="0" dirty="0"/>
              <a:t> </a:t>
            </a:r>
            <a:r>
              <a:rPr lang="en-US" altLang="zh-CN" noProof="0" dirty="0"/>
              <a:t>centralization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much code communicates across system components?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2E48BAC-4B74-0E4C-85E3-7D2DBCD30C8A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6F60096-F8E0-6F46-823B-4A3CE941A474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US" b="1" dirty="0">
                <a:solidFill>
                  <a:schemeClr val="accent1"/>
                </a:solidFill>
              </a:rPr>
              <a:t>Ensure components are encapsulated to limit communication sprawl</a:t>
            </a:r>
          </a:p>
          <a:p>
            <a:pPr indent="0">
              <a:buClr>
                <a:srgbClr val="AFB9C2"/>
              </a:buClr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When the volume of a component is </a:t>
            </a:r>
            <a:r>
              <a:rPr lang="en-GB" b="1" dirty="0"/>
              <a:t>dominated by code with external dependencies</a:t>
            </a:r>
            <a:r>
              <a:rPr lang="en-GB" dirty="0"/>
              <a:t>, the component becomes </a:t>
            </a:r>
            <a:r>
              <a:rPr lang="en-GB" b="1" dirty="0"/>
              <a:t>more sensitive to external changes</a:t>
            </a:r>
            <a:r>
              <a:rPr lang="en-GB" dirty="0"/>
              <a:t> made to other components.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Likewise, components with </a:t>
            </a:r>
            <a:r>
              <a:rPr lang="en-GB" b="1" dirty="0"/>
              <a:t>large interfaces </a:t>
            </a:r>
            <a:r>
              <a:rPr lang="en-GB" dirty="0"/>
              <a:t>and many incoming dependencies are at risk for causing further changes to propagate when any modification is made to the component.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The </a:t>
            </a:r>
            <a:r>
              <a:rPr lang="en-GB" b="1" dirty="0"/>
              <a:t>amount of code within a component that interfaces with other components should be limited</a:t>
            </a:r>
            <a:r>
              <a:rPr lang="en-GB" dirty="0"/>
              <a:t> to reduce the risk of modification creep.</a:t>
            </a:r>
          </a:p>
          <a:p>
            <a:pPr marL="285750" indent="-285750">
              <a:buClr>
                <a:srgbClr val="AFB9C2"/>
              </a:buClr>
            </a:pPr>
            <a:endParaRPr lang="en-GB" dirty="0"/>
          </a:p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4"/>
                </a:solidFill>
                <a:latin typeface="Calibri Bold"/>
              </a:rPr>
              <a:t>Communication centralization measures the percentage of component code that interfaces with other components in a system.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B0129AA-8FA4-1E4E-A690-97686BC4A225}"/>
              </a:ext>
            </a:extLst>
          </p:cNvPr>
          <p:cNvSpPr txBox="1">
            <a:spLocks/>
          </p:cNvSpPr>
          <p:nvPr/>
        </p:nvSpPr>
        <p:spPr>
          <a:xfrm>
            <a:off x="514371" y="2001317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GB" b="1" dirty="0">
              <a:solidFill>
                <a:schemeClr val="accent4"/>
              </a:solidFill>
              <a:latin typeface="Calibri Bold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BA1637B4-45F3-AE45-B65E-02B045C4A32C}"/>
              </a:ext>
            </a:extLst>
          </p:cNvPr>
          <p:cNvSpPr/>
          <p:nvPr/>
        </p:nvSpPr>
        <p:spPr>
          <a:xfrm>
            <a:off x="7486782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DE677570-3599-DF43-8B2F-6F0C5C040BF5}"/>
              </a:ext>
            </a:extLst>
          </p:cNvPr>
          <p:cNvSpPr/>
          <p:nvPr/>
        </p:nvSpPr>
        <p:spPr>
          <a:xfrm>
            <a:off x="9536867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10E70D-A530-0B47-99EC-20ECBFEE2C10}"/>
              </a:ext>
            </a:extLst>
          </p:cNvPr>
          <p:cNvSpPr txBox="1">
            <a:spLocks/>
          </p:cNvSpPr>
          <p:nvPr/>
        </p:nvSpPr>
        <p:spPr>
          <a:xfrm>
            <a:off x="7552348" y="2141158"/>
            <a:ext cx="1784511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BD8DA99-C086-A64C-9FB8-94509C2211A9}"/>
              </a:ext>
            </a:extLst>
          </p:cNvPr>
          <p:cNvSpPr txBox="1">
            <a:spLocks/>
          </p:cNvSpPr>
          <p:nvPr/>
        </p:nvSpPr>
        <p:spPr>
          <a:xfrm>
            <a:off x="7964411" y="4614052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latin typeface="Calibri Regular"/>
              </a:rPr>
              <a:t>Component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771A8FD6-2BA2-184F-9CEC-BE992963675E}"/>
              </a:ext>
            </a:extLst>
          </p:cNvPr>
          <p:cNvSpPr/>
          <p:nvPr/>
        </p:nvSpPr>
        <p:spPr>
          <a:xfrm>
            <a:off x="7524651" y="2942284"/>
            <a:ext cx="1853578" cy="1597911"/>
          </a:xfrm>
          <a:prstGeom prst="hexagon">
            <a:avLst/>
          </a:prstGeom>
          <a:solidFill>
            <a:srgbClr val="57C96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72C99C5F-1C52-4140-BA4B-6D2A0B92B35A}"/>
              </a:ext>
            </a:extLst>
          </p:cNvPr>
          <p:cNvSpPr/>
          <p:nvPr/>
        </p:nvSpPr>
        <p:spPr>
          <a:xfrm>
            <a:off x="7835154" y="2940569"/>
            <a:ext cx="1235103" cy="177809"/>
          </a:xfrm>
          <a:custGeom>
            <a:avLst/>
            <a:gdLst>
              <a:gd name="connsiteX0" fmla="*/ 88904 w 1232578"/>
              <a:gd name="connsiteY0" fmla="*/ 0 h 177809"/>
              <a:gd name="connsiteX1" fmla="*/ 1143674 w 1232578"/>
              <a:gd name="connsiteY1" fmla="*/ 0 h 177809"/>
              <a:gd name="connsiteX2" fmla="*/ 1232578 w 1232578"/>
              <a:gd name="connsiteY2" fmla="*/ 177809 h 177809"/>
              <a:gd name="connsiteX3" fmla="*/ 0 w 1232578"/>
              <a:gd name="connsiteY3" fmla="*/ 177809 h 17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2578" h="177809">
                <a:moveTo>
                  <a:pt x="88904" y="0"/>
                </a:moveTo>
                <a:lnTo>
                  <a:pt x="1143674" y="0"/>
                </a:lnTo>
                <a:lnTo>
                  <a:pt x="1232578" y="177809"/>
                </a:lnTo>
                <a:lnTo>
                  <a:pt x="0" y="177809"/>
                </a:lnTo>
                <a:close/>
              </a:path>
            </a:pathLst>
          </a:custGeom>
          <a:solidFill>
            <a:srgbClr val="EF981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6C20DB-AB6A-BA47-8814-44D7365BC52A}"/>
              </a:ext>
            </a:extLst>
          </p:cNvPr>
          <p:cNvSpPr/>
          <p:nvPr/>
        </p:nvSpPr>
        <p:spPr>
          <a:xfrm>
            <a:off x="8768348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CB95D6-63C0-C146-BF93-00E0FEE6EE4B}"/>
              </a:ext>
            </a:extLst>
          </p:cNvPr>
          <p:cNvSpPr/>
          <p:nvPr/>
        </p:nvSpPr>
        <p:spPr>
          <a:xfrm flipH="1">
            <a:off x="8017901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4571EFF-1162-8C4A-A870-00FC513B955C}"/>
              </a:ext>
            </a:extLst>
          </p:cNvPr>
          <p:cNvSpPr/>
          <p:nvPr/>
        </p:nvSpPr>
        <p:spPr>
          <a:xfrm>
            <a:off x="8393124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D52639-C9B1-B744-9819-EC94EEB53EFD}"/>
              </a:ext>
            </a:extLst>
          </p:cNvPr>
          <p:cNvCxnSpPr>
            <a:cxnSpLocks/>
          </p:cNvCxnSpPr>
          <p:nvPr/>
        </p:nvCxnSpPr>
        <p:spPr>
          <a:xfrm>
            <a:off x="8080172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0C3EC0-256A-794A-8D63-4AC9DA66BF09}"/>
              </a:ext>
            </a:extLst>
          </p:cNvPr>
          <p:cNvCxnSpPr>
            <a:cxnSpLocks/>
          </p:cNvCxnSpPr>
          <p:nvPr/>
        </p:nvCxnSpPr>
        <p:spPr>
          <a:xfrm>
            <a:off x="8457971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D36830-15DD-9E42-B19C-2DFBE11194E0}"/>
              </a:ext>
            </a:extLst>
          </p:cNvPr>
          <p:cNvCxnSpPr>
            <a:cxnSpLocks/>
          </p:cNvCxnSpPr>
          <p:nvPr/>
        </p:nvCxnSpPr>
        <p:spPr>
          <a:xfrm>
            <a:off x="8837701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52E9D-EF75-674F-9D0C-64859C56AFB2}"/>
              </a:ext>
            </a:extLst>
          </p:cNvPr>
          <p:cNvCxnSpPr>
            <a:cxnSpLocks/>
          </p:cNvCxnSpPr>
          <p:nvPr/>
        </p:nvCxnSpPr>
        <p:spPr>
          <a:xfrm>
            <a:off x="7814989" y="3122065"/>
            <a:ext cx="1264382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41">
            <a:extLst>
              <a:ext uri="{FF2B5EF4-FFF2-40B4-BE49-F238E27FC236}">
                <a16:creationId xmlns:a16="http://schemas.microsoft.com/office/drawing/2014/main" id="{65E53B81-51E6-A543-A1E3-AD562D1B9A5E}"/>
              </a:ext>
            </a:extLst>
          </p:cNvPr>
          <p:cNvSpPr/>
          <p:nvPr/>
        </p:nvSpPr>
        <p:spPr>
          <a:xfrm>
            <a:off x="9574611" y="2945872"/>
            <a:ext cx="1756911" cy="1597911"/>
          </a:xfrm>
          <a:custGeom>
            <a:avLst/>
            <a:gdLst>
              <a:gd name="connsiteX0" fmla="*/ 399478 w 1756911"/>
              <a:gd name="connsiteY0" fmla="*/ 0 h 1597911"/>
              <a:gd name="connsiteX1" fmla="*/ 1454100 w 1756911"/>
              <a:gd name="connsiteY1" fmla="*/ 0 h 1597911"/>
              <a:gd name="connsiteX2" fmla="*/ 1756911 w 1756911"/>
              <a:gd name="connsiteY2" fmla="*/ 605622 h 1597911"/>
              <a:gd name="connsiteX3" fmla="*/ 1254971 w 1756911"/>
              <a:gd name="connsiteY3" fmla="*/ 1597911 h 1597911"/>
              <a:gd name="connsiteX4" fmla="*/ 399478 w 1756911"/>
              <a:gd name="connsiteY4" fmla="*/ 1597911 h 1597911"/>
              <a:gd name="connsiteX5" fmla="*/ 0 w 1756911"/>
              <a:gd name="connsiteY5" fmla="*/ 798956 h 15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911" h="1597911">
                <a:moveTo>
                  <a:pt x="399478" y="0"/>
                </a:moveTo>
                <a:lnTo>
                  <a:pt x="1454100" y="0"/>
                </a:lnTo>
                <a:lnTo>
                  <a:pt x="1756911" y="605622"/>
                </a:lnTo>
                <a:lnTo>
                  <a:pt x="1254971" y="1597911"/>
                </a:lnTo>
                <a:lnTo>
                  <a:pt x="399478" y="1597911"/>
                </a:lnTo>
                <a:lnTo>
                  <a:pt x="0" y="798956"/>
                </a:lnTo>
                <a:close/>
              </a:path>
            </a:pathLst>
          </a:custGeom>
          <a:solidFill>
            <a:srgbClr val="57C96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3EABBBF4-F650-C142-AC74-8048BA37EAF8}"/>
              </a:ext>
            </a:extLst>
          </p:cNvPr>
          <p:cNvSpPr txBox="1">
            <a:spLocks/>
          </p:cNvSpPr>
          <p:nvPr/>
        </p:nvSpPr>
        <p:spPr>
          <a:xfrm>
            <a:off x="9712167" y="2142870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6F482161-99A7-1341-936B-3B5C9ED1F9E7}"/>
              </a:ext>
            </a:extLst>
          </p:cNvPr>
          <p:cNvSpPr/>
          <p:nvPr/>
        </p:nvSpPr>
        <p:spPr>
          <a:xfrm>
            <a:off x="9660839" y="2937716"/>
            <a:ext cx="1670683" cy="632420"/>
          </a:xfrm>
          <a:custGeom>
            <a:avLst/>
            <a:gdLst>
              <a:gd name="connsiteX0" fmla="*/ 329084 w 1755887"/>
              <a:gd name="connsiteY0" fmla="*/ 0 h 658169"/>
              <a:gd name="connsiteX1" fmla="*/ 1426803 w 1755887"/>
              <a:gd name="connsiteY1" fmla="*/ 0 h 658169"/>
              <a:gd name="connsiteX2" fmla="*/ 1755887 w 1755887"/>
              <a:gd name="connsiteY2" fmla="*/ 658169 h 658169"/>
              <a:gd name="connsiteX3" fmla="*/ 0 w 1755887"/>
              <a:gd name="connsiteY3" fmla="*/ 658169 h 658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5887" h="658169">
                <a:moveTo>
                  <a:pt x="329084" y="0"/>
                </a:moveTo>
                <a:lnTo>
                  <a:pt x="1426803" y="0"/>
                </a:lnTo>
                <a:lnTo>
                  <a:pt x="1755887" y="658169"/>
                </a:lnTo>
                <a:lnTo>
                  <a:pt x="0" y="658169"/>
                </a:lnTo>
                <a:close/>
              </a:path>
            </a:pathLst>
          </a:custGeom>
          <a:solidFill>
            <a:srgbClr val="EF981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E40BCF7-51ED-4C4C-9984-8091F59CECA9}"/>
              </a:ext>
            </a:extLst>
          </p:cNvPr>
          <p:cNvCxnSpPr>
            <a:cxnSpLocks/>
          </p:cNvCxnSpPr>
          <p:nvPr/>
        </p:nvCxnSpPr>
        <p:spPr>
          <a:xfrm>
            <a:off x="10087931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0DD7A27-964A-604B-994D-A408E298A7CC}"/>
              </a:ext>
            </a:extLst>
          </p:cNvPr>
          <p:cNvCxnSpPr>
            <a:cxnSpLocks/>
          </p:cNvCxnSpPr>
          <p:nvPr/>
        </p:nvCxnSpPr>
        <p:spPr>
          <a:xfrm>
            <a:off x="10331240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AF8EBE8-08D8-4B40-BF64-2F8042187FED}"/>
              </a:ext>
            </a:extLst>
          </p:cNvPr>
          <p:cNvCxnSpPr>
            <a:cxnSpLocks/>
          </p:cNvCxnSpPr>
          <p:nvPr/>
        </p:nvCxnSpPr>
        <p:spPr>
          <a:xfrm>
            <a:off x="10570315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742B0FBB-BCB6-BB44-BE38-D51075DD54D0}"/>
              </a:ext>
            </a:extLst>
          </p:cNvPr>
          <p:cNvSpPr/>
          <p:nvPr/>
        </p:nvSpPr>
        <p:spPr>
          <a:xfrm>
            <a:off x="10740376" y="2937716"/>
            <a:ext cx="608435" cy="632420"/>
          </a:xfrm>
          <a:custGeom>
            <a:avLst/>
            <a:gdLst>
              <a:gd name="connsiteX0" fmla="*/ 0 w 608435"/>
              <a:gd name="connsiteY0" fmla="*/ 0 h 632420"/>
              <a:gd name="connsiteX1" fmla="*/ 292226 w 608435"/>
              <a:gd name="connsiteY1" fmla="*/ 0 h 632420"/>
              <a:gd name="connsiteX2" fmla="*/ 608435 w 608435"/>
              <a:gd name="connsiteY2" fmla="*/ 632420 h 632420"/>
              <a:gd name="connsiteX3" fmla="*/ 0 w 608435"/>
              <a:gd name="connsiteY3" fmla="*/ 632420 h 63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435" h="632420">
                <a:moveTo>
                  <a:pt x="0" y="0"/>
                </a:moveTo>
                <a:lnTo>
                  <a:pt x="292226" y="0"/>
                </a:lnTo>
                <a:lnTo>
                  <a:pt x="608435" y="632420"/>
                </a:lnTo>
                <a:lnTo>
                  <a:pt x="0" y="632420"/>
                </a:lnTo>
                <a:close/>
              </a:path>
            </a:pathLst>
          </a:custGeom>
          <a:solidFill>
            <a:srgbClr val="EF981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86D31A-54F6-FC4E-BEAC-28518094B7F9}"/>
              </a:ext>
            </a:extLst>
          </p:cNvPr>
          <p:cNvCxnSpPr>
            <a:cxnSpLocks/>
          </p:cNvCxnSpPr>
          <p:nvPr/>
        </p:nvCxnSpPr>
        <p:spPr>
          <a:xfrm>
            <a:off x="10913843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E7D716A-F8CF-4145-A907-9AF07544B126}"/>
              </a:ext>
            </a:extLst>
          </p:cNvPr>
          <p:cNvCxnSpPr>
            <a:cxnSpLocks/>
          </p:cNvCxnSpPr>
          <p:nvPr/>
        </p:nvCxnSpPr>
        <p:spPr>
          <a:xfrm>
            <a:off x="10740376" y="2929765"/>
            <a:ext cx="0" cy="648322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84FB61-5F91-6C40-A814-E56C06111E99}"/>
              </a:ext>
            </a:extLst>
          </p:cNvPr>
          <p:cNvCxnSpPr>
            <a:cxnSpLocks/>
          </p:cNvCxnSpPr>
          <p:nvPr/>
        </p:nvCxnSpPr>
        <p:spPr>
          <a:xfrm>
            <a:off x="9645514" y="3581353"/>
            <a:ext cx="171025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>
            <a:extLst>
              <a:ext uri="{FF2B5EF4-FFF2-40B4-BE49-F238E27FC236}">
                <a16:creationId xmlns:a16="http://schemas.microsoft.com/office/drawing/2014/main" id="{F832A387-DEE6-BF44-8CBF-19F0D30C7593}"/>
              </a:ext>
            </a:extLst>
          </p:cNvPr>
          <p:cNvSpPr/>
          <p:nvPr/>
        </p:nvSpPr>
        <p:spPr>
          <a:xfrm rot="17842712" flipV="1">
            <a:off x="10609514" y="4013943"/>
            <a:ext cx="1091569" cy="177809"/>
          </a:xfrm>
          <a:custGeom>
            <a:avLst/>
            <a:gdLst>
              <a:gd name="connsiteX0" fmla="*/ 1065274 w 1084052"/>
              <a:gd name="connsiteY0" fmla="*/ 177809 h 177809"/>
              <a:gd name="connsiteX1" fmla="*/ 1084052 w 1084052"/>
              <a:gd name="connsiteY1" fmla="*/ 141549 h 177809"/>
              <a:gd name="connsiteX2" fmla="*/ 984792 w 1084052"/>
              <a:gd name="connsiteY2" fmla="*/ 5214 h 177809"/>
              <a:gd name="connsiteX3" fmla="*/ 617610 w 1084052"/>
              <a:gd name="connsiteY3" fmla="*/ 0 h 177809"/>
              <a:gd name="connsiteX4" fmla="*/ 88904 w 1084052"/>
              <a:gd name="connsiteY4" fmla="*/ 0 h 177809"/>
              <a:gd name="connsiteX5" fmla="*/ 0 w 1084052"/>
              <a:gd name="connsiteY5" fmla="*/ 177809 h 17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4052" h="177809">
                <a:moveTo>
                  <a:pt x="1065274" y="177809"/>
                </a:moveTo>
                <a:lnTo>
                  <a:pt x="1084052" y="141549"/>
                </a:lnTo>
                <a:lnTo>
                  <a:pt x="984792" y="5214"/>
                </a:lnTo>
                <a:lnTo>
                  <a:pt x="617610" y="0"/>
                </a:lnTo>
                <a:lnTo>
                  <a:pt x="88904" y="0"/>
                </a:lnTo>
                <a:lnTo>
                  <a:pt x="0" y="177809"/>
                </a:lnTo>
                <a:close/>
              </a:path>
            </a:pathLst>
          </a:custGeom>
          <a:solidFill>
            <a:srgbClr val="EF981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E32B5B-FC4F-9442-8BD9-F900E2908B3E}"/>
              </a:ext>
            </a:extLst>
          </p:cNvPr>
          <p:cNvCxnSpPr>
            <a:cxnSpLocks/>
          </p:cNvCxnSpPr>
          <p:nvPr/>
        </p:nvCxnSpPr>
        <p:spPr>
          <a:xfrm flipV="1">
            <a:off x="10239052" y="3580385"/>
            <a:ext cx="506032" cy="970234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F3E85B9-7DAC-6D42-AD3F-9DC30756A914}"/>
              </a:ext>
            </a:extLst>
          </p:cNvPr>
          <p:cNvCxnSpPr>
            <a:cxnSpLocks/>
          </p:cNvCxnSpPr>
          <p:nvPr/>
        </p:nvCxnSpPr>
        <p:spPr>
          <a:xfrm>
            <a:off x="11298508" y="3837129"/>
            <a:ext cx="333331" cy="19192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527628-3B4D-FB4B-B8E0-20C3AC059263}"/>
              </a:ext>
            </a:extLst>
          </p:cNvPr>
          <p:cNvCxnSpPr>
            <a:cxnSpLocks/>
          </p:cNvCxnSpPr>
          <p:nvPr/>
        </p:nvCxnSpPr>
        <p:spPr>
          <a:xfrm>
            <a:off x="11155298" y="4119200"/>
            <a:ext cx="342759" cy="17520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E0FDA58-D9F8-A24F-A745-9A0496189BD8}"/>
              </a:ext>
            </a:extLst>
          </p:cNvPr>
          <p:cNvCxnSpPr>
            <a:cxnSpLocks/>
          </p:cNvCxnSpPr>
          <p:nvPr/>
        </p:nvCxnSpPr>
        <p:spPr>
          <a:xfrm>
            <a:off x="11023974" y="4399876"/>
            <a:ext cx="335837" cy="17299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45F4C81-0B94-6241-AAF9-E61CB3FF7500}"/>
              </a:ext>
            </a:extLst>
          </p:cNvPr>
          <p:cNvCxnSpPr>
            <a:cxnSpLocks/>
          </p:cNvCxnSpPr>
          <p:nvPr/>
        </p:nvCxnSpPr>
        <p:spPr>
          <a:xfrm flipV="1">
            <a:off x="11050295" y="3024459"/>
            <a:ext cx="369495" cy="22292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8A7379B3-1272-F04E-AB5A-6758876AB63A}"/>
              </a:ext>
            </a:extLst>
          </p:cNvPr>
          <p:cNvSpPr txBox="1">
            <a:spLocks/>
          </p:cNvSpPr>
          <p:nvPr/>
        </p:nvSpPr>
        <p:spPr>
          <a:xfrm>
            <a:off x="10025006" y="4613219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solidFill>
                  <a:srgbClr val="AFB9C2"/>
                </a:solidFill>
                <a:latin typeface="Calibri Regular"/>
              </a:rPr>
              <a:t>Component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058374F-A456-E749-84FE-810F176770F1}"/>
              </a:ext>
            </a:extLst>
          </p:cNvPr>
          <p:cNvCxnSpPr>
            <a:cxnSpLocks/>
          </p:cNvCxnSpPr>
          <p:nvPr/>
        </p:nvCxnSpPr>
        <p:spPr>
          <a:xfrm flipV="1">
            <a:off x="10325214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9937EF-9890-5E4E-BC0D-676216AF565F}"/>
              </a:ext>
            </a:extLst>
          </p:cNvPr>
          <p:cNvCxnSpPr>
            <a:cxnSpLocks/>
          </p:cNvCxnSpPr>
          <p:nvPr/>
        </p:nvCxnSpPr>
        <p:spPr>
          <a:xfrm flipV="1">
            <a:off x="10566785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0B36FA0-3B28-A44E-BE59-E422D1C84D32}"/>
              </a:ext>
            </a:extLst>
          </p:cNvPr>
          <p:cNvCxnSpPr>
            <a:cxnSpLocks/>
          </p:cNvCxnSpPr>
          <p:nvPr/>
        </p:nvCxnSpPr>
        <p:spPr>
          <a:xfrm flipV="1">
            <a:off x="10092350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0FAEE3B-AAB3-9445-89F4-111411063E9B}"/>
              </a:ext>
            </a:extLst>
          </p:cNvPr>
          <p:cNvCxnSpPr>
            <a:cxnSpLocks/>
          </p:cNvCxnSpPr>
          <p:nvPr/>
        </p:nvCxnSpPr>
        <p:spPr>
          <a:xfrm flipV="1">
            <a:off x="10930601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89F4005-C918-1A4F-AAB8-54DFB7DAA1E6}"/>
              </a:ext>
            </a:extLst>
          </p:cNvPr>
          <p:cNvSpPr/>
          <p:nvPr/>
        </p:nvSpPr>
        <p:spPr>
          <a:xfrm>
            <a:off x="10255535" y="3593324"/>
            <a:ext cx="1088382" cy="951894"/>
          </a:xfrm>
          <a:prstGeom prst="parallelogram">
            <a:avLst>
              <a:gd name="adj" fmla="val 51961"/>
            </a:avLst>
          </a:prstGeom>
          <a:solidFill>
            <a:srgbClr val="EF9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57E6B38-707D-E94B-AB88-97BAB0F363C4}"/>
              </a:ext>
            </a:extLst>
          </p:cNvPr>
          <p:cNvCxnSpPr>
            <a:cxnSpLocks/>
          </p:cNvCxnSpPr>
          <p:nvPr/>
        </p:nvCxnSpPr>
        <p:spPr>
          <a:xfrm>
            <a:off x="10528991" y="4390167"/>
            <a:ext cx="401610" cy="0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D54820E-C9CA-6E41-8789-C5FB6B097447}"/>
              </a:ext>
            </a:extLst>
          </p:cNvPr>
          <p:cNvCxnSpPr>
            <a:cxnSpLocks/>
          </p:cNvCxnSpPr>
          <p:nvPr/>
        </p:nvCxnSpPr>
        <p:spPr>
          <a:xfrm>
            <a:off x="10662899" y="4098929"/>
            <a:ext cx="387444" cy="0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86CC1CB-1CED-A24E-83EC-749D668EB75F}"/>
              </a:ext>
            </a:extLst>
          </p:cNvPr>
          <p:cNvCxnSpPr>
            <a:cxnSpLocks/>
          </p:cNvCxnSpPr>
          <p:nvPr/>
        </p:nvCxnSpPr>
        <p:spPr>
          <a:xfrm>
            <a:off x="10796807" y="3807690"/>
            <a:ext cx="409075" cy="0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2ACF865-2710-654A-A829-37162E5DE931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1779784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638C5AD-BA34-2B4A-979A-0831F0EF4567}"/>
              </a:ext>
            </a:extLst>
          </p:cNvPr>
          <p:cNvCxnSpPr>
            <a:cxnSpLocks/>
          </p:cNvCxnSpPr>
          <p:nvPr/>
        </p:nvCxnSpPr>
        <p:spPr>
          <a:xfrm>
            <a:off x="9528028" y="5565911"/>
            <a:ext cx="1805486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utoShape 5">
            <a:extLst>
              <a:ext uri="{FF2B5EF4-FFF2-40B4-BE49-F238E27FC236}">
                <a16:creationId xmlns:a16="http://schemas.microsoft.com/office/drawing/2014/main" id="{C88E5466-4CDE-2648-9C5F-8AF02EFB1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323" y="5630003"/>
            <a:ext cx="1779784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hidden/internal code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</p:txBody>
      </p:sp>
      <p:sp>
        <p:nvSpPr>
          <p:cNvPr id="70" name="AutoShape 5">
            <a:extLst>
              <a:ext uri="{FF2B5EF4-FFF2-40B4-BE49-F238E27FC236}">
                <a16:creationId xmlns:a16="http://schemas.microsoft.com/office/drawing/2014/main" id="{7D0ACD9C-0887-F84B-BDFD-939ED514F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8028" y="5630004"/>
            <a:ext cx="1803494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EF981A"/>
                </a:solidFill>
                <a:cs typeface="TheSansMono M5"/>
              </a:rPr>
              <a:t>exposed code</a:t>
            </a:r>
            <a:endParaRPr lang="en-US" sz="1200" spc="-50" noProof="1">
              <a:solidFill>
                <a:srgbClr val="EF981A"/>
              </a:solidFill>
              <a:cs typeface="TheSansMono M5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95BEFAF-7842-144E-8E35-36446B2AA83C}"/>
              </a:ext>
            </a:extLst>
          </p:cNvPr>
          <p:cNvSpPr/>
          <p:nvPr/>
        </p:nvSpPr>
        <p:spPr>
          <a:xfrm>
            <a:off x="7342022" y="2659312"/>
            <a:ext cx="2122415" cy="2157498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9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D13AE7A-E62C-4B4D-A925-B0DEC2211FB4}"/>
              </a:ext>
            </a:extLst>
          </p:cNvPr>
          <p:cNvSpPr/>
          <p:nvPr/>
        </p:nvSpPr>
        <p:spPr>
          <a:xfrm>
            <a:off x="9528879" y="2570145"/>
            <a:ext cx="2122415" cy="2243278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9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CAB893-B4FD-5497-752B-122E02A355A9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3/10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003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9D1E55B0-6D3A-3B44-A789-7BF886FCE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component coupling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coupled are the components that make up the system?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2E48BAC-4B74-0E4C-85E3-7D2DBCD30C8A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6F60096-F8E0-6F46-823B-4A3CE941A474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1"/>
                </a:solidFill>
              </a:rPr>
              <a:t>Minimize coupling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between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components</a:t>
            </a:r>
            <a:endParaRPr lang="en-GB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B0129AA-8FA4-1E4E-A690-97686BC4A225}"/>
              </a:ext>
            </a:extLst>
          </p:cNvPr>
          <p:cNvSpPr txBox="1">
            <a:spLocks/>
          </p:cNvSpPr>
          <p:nvPr/>
        </p:nvSpPr>
        <p:spPr>
          <a:xfrm>
            <a:off x="514371" y="2001317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dirty="0"/>
              <a:t>A component with dependencies to and from many other components is </a:t>
            </a:r>
            <a:r>
              <a:rPr lang="en-US" b="1" dirty="0"/>
              <a:t>difficult to maintain </a:t>
            </a:r>
            <a:r>
              <a:rPr lang="en-US" dirty="0"/>
              <a:t>as a change in this component will likely require change in another.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b="1" dirty="0"/>
              <a:t>Extensive bidirectional dependencies </a:t>
            </a:r>
            <a:r>
              <a:rPr lang="en-US" dirty="0"/>
              <a:t>increase this risk and results in the component often becoming a </a:t>
            </a:r>
            <a:r>
              <a:rPr lang="en-US" b="1" dirty="0"/>
              <a:t>single point of failure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dirty="0"/>
              <a:t>Limiting dependencies ensures components are loosely coupled and as a result are </a:t>
            </a:r>
            <a:r>
              <a:rPr lang="en-US" altLang="zh-CN" b="1" dirty="0"/>
              <a:t>easier to evolve</a:t>
            </a:r>
            <a:r>
              <a:rPr lang="en-US" altLang="zh-CN" dirty="0"/>
              <a:t> as </a:t>
            </a:r>
            <a:r>
              <a:rPr lang="en-US" altLang="zh-CN" b="1" dirty="0"/>
              <a:t>code changes</a:t>
            </a:r>
            <a:r>
              <a:rPr lang="en-US" altLang="zh-CN" dirty="0"/>
              <a:t> </a:t>
            </a:r>
            <a:r>
              <a:rPr lang="en-US" altLang="zh-CN" b="1" dirty="0"/>
              <a:t>have a smaller impact</a:t>
            </a:r>
            <a:r>
              <a:rPr lang="en-US" altLang="zh-CN" dirty="0"/>
              <a:t> on the rest of the system. 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Component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coupling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is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measured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the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summation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of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component  incoming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and outgoing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dependencies.</a:t>
            </a:r>
            <a:endParaRPr lang="en-GB" b="1" dirty="0">
              <a:solidFill>
                <a:schemeClr val="accent4"/>
              </a:solidFill>
              <a:latin typeface="Calibri Bold"/>
            </a:endParaRP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D7E081E3-0E44-CE41-B654-BBDB5ADC70B8}"/>
              </a:ext>
            </a:extLst>
          </p:cNvPr>
          <p:cNvSpPr/>
          <p:nvPr/>
        </p:nvSpPr>
        <p:spPr>
          <a:xfrm>
            <a:off x="8454712" y="2462645"/>
            <a:ext cx="587219" cy="506224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A58189ED-9C33-2240-91FE-F358401DCD46}"/>
              </a:ext>
            </a:extLst>
          </p:cNvPr>
          <p:cNvSpPr/>
          <p:nvPr/>
        </p:nvSpPr>
        <p:spPr>
          <a:xfrm>
            <a:off x="8723085" y="3280814"/>
            <a:ext cx="1704540" cy="1469433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9EEECF3-CE01-7C49-90AC-6A95D9C00DE1}"/>
              </a:ext>
            </a:extLst>
          </p:cNvPr>
          <p:cNvCxnSpPr>
            <a:cxnSpLocks/>
            <a:stCxn id="43" idx="1"/>
            <a:endCxn id="44" idx="4"/>
          </p:cNvCxnSpPr>
          <p:nvPr/>
        </p:nvCxnSpPr>
        <p:spPr>
          <a:xfrm>
            <a:off x="8915375" y="2968869"/>
            <a:ext cx="175068" cy="311945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A8842E-E8CB-A14E-A347-3EAFEC6DA64B}"/>
              </a:ext>
            </a:extLst>
          </p:cNvPr>
          <p:cNvCxnSpPr>
            <a:cxnSpLocks/>
            <a:stCxn id="69" idx="0"/>
            <a:endCxn id="44" idx="3"/>
          </p:cNvCxnSpPr>
          <p:nvPr/>
        </p:nvCxnSpPr>
        <p:spPr>
          <a:xfrm>
            <a:off x="8255408" y="4011858"/>
            <a:ext cx="467677" cy="367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75C0724-4FDA-E144-B19A-B8F7F09DB4E6}"/>
              </a:ext>
            </a:extLst>
          </p:cNvPr>
          <p:cNvCxnSpPr>
            <a:cxnSpLocks/>
          </p:cNvCxnSpPr>
          <p:nvPr/>
        </p:nvCxnSpPr>
        <p:spPr>
          <a:xfrm flipH="1">
            <a:off x="8821398" y="4650059"/>
            <a:ext cx="220533" cy="42315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42122EF-319D-0744-BEBF-AB37D320EEDB}"/>
              </a:ext>
            </a:extLst>
          </p:cNvPr>
          <p:cNvCxnSpPr>
            <a:cxnSpLocks/>
            <a:stCxn id="44" idx="1"/>
            <a:endCxn id="67" idx="4"/>
          </p:cNvCxnSpPr>
          <p:nvPr/>
        </p:nvCxnSpPr>
        <p:spPr>
          <a:xfrm>
            <a:off x="10060267" y="4750247"/>
            <a:ext cx="204026" cy="33411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7700BC7-50D5-B246-B45D-EA815B8D59C3}"/>
              </a:ext>
            </a:extLst>
          </p:cNvPr>
          <p:cNvCxnSpPr>
            <a:cxnSpLocks/>
            <a:stCxn id="70" idx="2"/>
            <a:endCxn id="44" idx="5"/>
          </p:cNvCxnSpPr>
          <p:nvPr/>
        </p:nvCxnSpPr>
        <p:spPr>
          <a:xfrm flipH="1">
            <a:off x="10060267" y="3021223"/>
            <a:ext cx="338344" cy="25959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Hexagon 66">
            <a:extLst>
              <a:ext uri="{FF2B5EF4-FFF2-40B4-BE49-F238E27FC236}">
                <a16:creationId xmlns:a16="http://schemas.microsoft.com/office/drawing/2014/main" id="{04EF6285-57E0-BA46-8763-1AA9210A9D33}"/>
              </a:ext>
            </a:extLst>
          </p:cNvPr>
          <p:cNvSpPr/>
          <p:nvPr/>
        </p:nvSpPr>
        <p:spPr>
          <a:xfrm>
            <a:off x="10083600" y="5084365"/>
            <a:ext cx="838416" cy="722773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719A2690-4A0C-164C-B5E3-4B8B0278F956}"/>
              </a:ext>
            </a:extLst>
          </p:cNvPr>
          <p:cNvSpPr/>
          <p:nvPr/>
        </p:nvSpPr>
        <p:spPr>
          <a:xfrm>
            <a:off x="8173842" y="5073215"/>
            <a:ext cx="956911" cy="83598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69" name="Hexagon 68">
            <a:extLst>
              <a:ext uri="{FF2B5EF4-FFF2-40B4-BE49-F238E27FC236}">
                <a16:creationId xmlns:a16="http://schemas.microsoft.com/office/drawing/2014/main" id="{7FDBB7F6-9CE9-8C4D-9D0A-D61C912320CF}"/>
              </a:ext>
            </a:extLst>
          </p:cNvPr>
          <p:cNvSpPr/>
          <p:nvPr/>
        </p:nvSpPr>
        <p:spPr>
          <a:xfrm>
            <a:off x="7862948" y="3842694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70" name="Hexagon 69">
            <a:extLst>
              <a:ext uri="{FF2B5EF4-FFF2-40B4-BE49-F238E27FC236}">
                <a16:creationId xmlns:a16="http://schemas.microsoft.com/office/drawing/2014/main" id="{603A794F-D7C2-FE45-B7E1-1C9F7554E464}"/>
              </a:ext>
            </a:extLst>
          </p:cNvPr>
          <p:cNvSpPr/>
          <p:nvPr/>
        </p:nvSpPr>
        <p:spPr>
          <a:xfrm>
            <a:off x="10216358" y="2292213"/>
            <a:ext cx="845651" cy="729010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75CA82-ACE5-2B48-9624-BF4E1D10D775}"/>
              </a:ext>
            </a:extLst>
          </p:cNvPr>
          <p:cNvSpPr txBox="1"/>
          <p:nvPr/>
        </p:nvSpPr>
        <p:spPr>
          <a:xfrm>
            <a:off x="9469847" y="3173092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29062F6-9714-E84C-B74A-6C80173FE16C}"/>
              </a:ext>
            </a:extLst>
          </p:cNvPr>
          <p:cNvCxnSpPr>
            <a:cxnSpLocks/>
            <a:stCxn id="73" idx="0"/>
            <a:endCxn id="44" idx="0"/>
          </p:cNvCxnSpPr>
          <p:nvPr/>
        </p:nvCxnSpPr>
        <p:spPr>
          <a:xfrm flipH="1">
            <a:off x="10427625" y="4015531"/>
            <a:ext cx="316544" cy="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Hexagon 72">
            <a:extLst>
              <a:ext uri="{FF2B5EF4-FFF2-40B4-BE49-F238E27FC236}">
                <a16:creationId xmlns:a16="http://schemas.microsoft.com/office/drawing/2014/main" id="{6ED62CFC-CAC7-8B4D-8B60-165497493021}"/>
              </a:ext>
            </a:extLst>
          </p:cNvPr>
          <p:cNvSpPr/>
          <p:nvPr/>
        </p:nvSpPr>
        <p:spPr>
          <a:xfrm flipH="1">
            <a:off x="10744169" y="3771840"/>
            <a:ext cx="565361" cy="487381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CE25633-B1C2-4143-8EF4-E8D59A6929BA}"/>
              </a:ext>
            </a:extLst>
          </p:cNvPr>
          <p:cNvCxnSpPr>
            <a:cxnSpLocks/>
          </p:cNvCxnSpPr>
          <p:nvPr/>
        </p:nvCxnSpPr>
        <p:spPr>
          <a:xfrm flipV="1">
            <a:off x="8963874" y="4739098"/>
            <a:ext cx="202430" cy="41276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99411CF-BCCA-1FAF-4CA8-875A5077CC83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4/10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243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Data Coupling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Are data stores </a:t>
            </a:r>
            <a:r>
              <a:rPr lang="en-US" altLang="zh-CN" dirty="0">
                <a:solidFill>
                  <a:schemeClr val="accent1"/>
                </a:solidFill>
              </a:rPr>
              <a:t>evolutionary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bottlenecks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GB" dirty="0">
                <a:solidFill>
                  <a:schemeClr val="accent1"/>
                </a:solidFill>
              </a:rPr>
              <a:t>the system?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31783E2-FCA7-1F49-AB38-C1F4344A0A4E}"/>
              </a:ext>
            </a:extLst>
          </p:cNvPr>
          <p:cNvSpPr txBox="1">
            <a:spLocks/>
          </p:cNvSpPr>
          <p:nvPr/>
        </p:nvSpPr>
        <p:spPr>
          <a:xfrm>
            <a:off x="539380" y="1352972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1"/>
                </a:solidFill>
              </a:rPr>
              <a:t>Limit </a:t>
            </a:r>
            <a:r>
              <a:rPr lang="en-US" altLang="zh-CN" b="1" dirty="0">
                <a:solidFill>
                  <a:schemeClr val="accent1"/>
                </a:solidFill>
              </a:rPr>
              <a:t>d</a:t>
            </a:r>
            <a:r>
              <a:rPr lang="en-GB" b="1" dirty="0" err="1">
                <a:solidFill>
                  <a:schemeClr val="accent1"/>
                </a:solidFill>
              </a:rPr>
              <a:t>ependencies</a:t>
            </a:r>
            <a:r>
              <a:rPr lang="en-GB" b="1" dirty="0">
                <a:solidFill>
                  <a:schemeClr val="accent1"/>
                </a:solidFill>
              </a:rPr>
              <a:t> on </a:t>
            </a:r>
            <a:r>
              <a:rPr lang="en-US" altLang="zh-CN" b="1" dirty="0">
                <a:solidFill>
                  <a:schemeClr val="accent1"/>
                </a:solidFill>
              </a:rPr>
              <a:t>d</a:t>
            </a:r>
            <a:r>
              <a:rPr lang="en-GB" b="1" dirty="0" err="1">
                <a:solidFill>
                  <a:schemeClr val="accent1"/>
                </a:solidFill>
              </a:rPr>
              <a:t>ata</a:t>
            </a:r>
            <a:r>
              <a:rPr lang="en-GB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s</a:t>
            </a:r>
            <a:r>
              <a:rPr lang="en-GB" b="1" dirty="0" err="1">
                <a:solidFill>
                  <a:schemeClr val="accent1"/>
                </a:solidFill>
              </a:rPr>
              <a:t>tores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When many components depend on a single data store, modifications to the data structure will </a:t>
            </a:r>
            <a:r>
              <a:rPr lang="en-GB" b="1" dirty="0">
                <a:solidFill>
                  <a:schemeClr val="accent1"/>
                </a:solidFill>
              </a:rPr>
              <a:t>result in a cascading affect of modifications </a:t>
            </a:r>
            <a:r>
              <a:rPr lang="en-GB" dirty="0">
                <a:solidFill>
                  <a:schemeClr val="accent1"/>
                </a:solidFill>
              </a:rPr>
              <a:t>across the system components that rely on it. 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Data stores should be </a:t>
            </a:r>
            <a:r>
              <a:rPr lang="en-GB" b="1" dirty="0">
                <a:solidFill>
                  <a:schemeClr val="accent1"/>
                </a:solidFill>
              </a:rPr>
              <a:t>defined based on a specific business responsibility </a:t>
            </a:r>
            <a:r>
              <a:rPr lang="en-GB" dirty="0">
                <a:solidFill>
                  <a:schemeClr val="accent1"/>
                </a:solidFill>
              </a:rPr>
              <a:t>and limit incoming dependencies from only those components belonging to that context.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This </a:t>
            </a:r>
            <a:r>
              <a:rPr lang="en-GB" b="1" dirty="0">
                <a:solidFill>
                  <a:schemeClr val="accent1"/>
                </a:solidFill>
              </a:rPr>
              <a:t>increases flexibility</a:t>
            </a:r>
            <a:r>
              <a:rPr lang="en-GB" dirty="0">
                <a:solidFill>
                  <a:schemeClr val="accent1"/>
                </a:solidFill>
              </a:rPr>
              <a:t>, as modifications to the structure of the data only requires </a:t>
            </a:r>
            <a:r>
              <a:rPr lang="en-GB" b="1" dirty="0">
                <a:solidFill>
                  <a:schemeClr val="accent1"/>
                </a:solidFill>
              </a:rPr>
              <a:t>isolated change </a:t>
            </a:r>
            <a:r>
              <a:rPr lang="en-GB" dirty="0">
                <a:solidFill>
                  <a:schemeClr val="accent1"/>
                </a:solidFill>
              </a:rPr>
              <a:t>in the components that use it.</a:t>
            </a:r>
          </a:p>
          <a:p>
            <a:pPr marL="285750" indent="-285750">
              <a:buClr>
                <a:srgbClr val="AFB9C2"/>
              </a:buClr>
            </a:pPr>
            <a:endParaRPr lang="en-GB" dirty="0">
              <a:solidFill>
                <a:schemeClr val="accent1"/>
              </a:solidFill>
            </a:endParaRPr>
          </a:p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4"/>
                </a:solidFill>
              </a:rPr>
              <a:t>Data coupling measures the degree of components that are dependent on the data stores within a system.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89E06CE-2113-7E40-9647-2545EEEEF740}"/>
              </a:ext>
            </a:extLst>
          </p:cNvPr>
          <p:cNvSpPr txBox="1">
            <a:spLocks/>
          </p:cNvSpPr>
          <p:nvPr/>
        </p:nvSpPr>
        <p:spPr>
          <a:xfrm>
            <a:off x="8698864" y="4206937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rgbClr val="AFB9C2"/>
                </a:solidFill>
                <a:latin typeface="Calibri Regular"/>
              </a:rPr>
              <a:t>Inadvisable practice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A55037-F58D-5E45-A75F-FE7D5C29DCAA}"/>
              </a:ext>
            </a:extLst>
          </p:cNvPr>
          <p:cNvCxnSpPr>
            <a:cxnSpLocks/>
          </p:cNvCxnSpPr>
          <p:nvPr/>
        </p:nvCxnSpPr>
        <p:spPr>
          <a:xfrm flipH="1">
            <a:off x="7447888" y="4102472"/>
            <a:ext cx="4039882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F026474-1738-C64A-B3A6-F06210A68BBC}"/>
              </a:ext>
            </a:extLst>
          </p:cNvPr>
          <p:cNvGrpSpPr/>
          <p:nvPr/>
        </p:nvGrpSpPr>
        <p:grpSpPr>
          <a:xfrm>
            <a:off x="8084648" y="4639346"/>
            <a:ext cx="2571161" cy="1418024"/>
            <a:chOff x="8084648" y="4639346"/>
            <a:chExt cx="2571161" cy="14180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81A770-2863-C243-B6D4-0F26FD46B5CB}"/>
                </a:ext>
              </a:extLst>
            </p:cNvPr>
            <p:cNvGrpSpPr/>
            <p:nvPr/>
          </p:nvGrpSpPr>
          <p:grpSpPr>
            <a:xfrm>
              <a:off x="8084648" y="4639346"/>
              <a:ext cx="2571161" cy="1418024"/>
              <a:chOff x="7174588" y="3208037"/>
              <a:chExt cx="3845272" cy="2120710"/>
            </a:xfrm>
          </p:grpSpPr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4BB4938A-E7EA-0244-98C4-BC155A8A2A5C}"/>
                  </a:ext>
                </a:extLst>
              </p:cNvPr>
              <p:cNvSpPr/>
              <p:nvPr/>
            </p:nvSpPr>
            <p:spPr>
              <a:xfrm>
                <a:off x="10343775" y="3342112"/>
                <a:ext cx="644453" cy="540636"/>
              </a:xfrm>
              <a:prstGeom prst="hexagon">
                <a:avLst/>
              </a:prstGeom>
              <a:gradFill>
                <a:gsLst>
                  <a:gs pos="0">
                    <a:schemeClr val="bg2"/>
                  </a:gs>
                  <a:gs pos="100000">
                    <a:schemeClr val="accent4"/>
                  </a:gs>
                </a:gsLst>
                <a:lin ang="10800000" scaled="1"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33" name="Hexagon 32">
                <a:extLst>
                  <a:ext uri="{FF2B5EF4-FFF2-40B4-BE49-F238E27FC236}">
                    <a16:creationId xmlns:a16="http://schemas.microsoft.com/office/drawing/2014/main" id="{DF48F3E8-A5EE-0840-A99C-BDA652A1C097}"/>
                  </a:ext>
                </a:extLst>
              </p:cNvPr>
              <p:cNvSpPr/>
              <p:nvPr/>
            </p:nvSpPr>
            <p:spPr>
              <a:xfrm>
                <a:off x="7174588" y="3208037"/>
                <a:ext cx="1174523" cy="985315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35" name="Hexagon 34">
                <a:extLst>
                  <a:ext uri="{FF2B5EF4-FFF2-40B4-BE49-F238E27FC236}">
                    <a16:creationId xmlns:a16="http://schemas.microsoft.com/office/drawing/2014/main" id="{F8542D2B-967C-954A-8EFF-08FC950893AB}"/>
                  </a:ext>
                </a:extLst>
              </p:cNvPr>
              <p:cNvSpPr/>
              <p:nvPr/>
            </p:nvSpPr>
            <p:spPr>
              <a:xfrm>
                <a:off x="7577664" y="4776859"/>
                <a:ext cx="644453" cy="540636"/>
              </a:xfrm>
              <a:prstGeom prst="hexagon">
                <a:avLst/>
              </a:prstGeom>
              <a:gradFill>
                <a:gsLst>
                  <a:gs pos="0">
                    <a:schemeClr val="bg2"/>
                  </a:gs>
                  <a:gs pos="100000">
                    <a:schemeClr val="accent4"/>
                  </a:gs>
                </a:gsLst>
                <a:lin ang="0" scaled="0"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36" name="Hexagon 35">
                <a:extLst>
                  <a:ext uri="{FF2B5EF4-FFF2-40B4-BE49-F238E27FC236}">
                    <a16:creationId xmlns:a16="http://schemas.microsoft.com/office/drawing/2014/main" id="{B88181C8-D080-E341-958E-7F00833064CE}"/>
                  </a:ext>
                </a:extLst>
              </p:cNvPr>
              <p:cNvSpPr/>
              <p:nvPr/>
            </p:nvSpPr>
            <p:spPr>
              <a:xfrm>
                <a:off x="10375407" y="4788111"/>
                <a:ext cx="644453" cy="540636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 w="19050">
                <a:solidFill>
                  <a:schemeClr val="accent1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n>
                    <a:solidFill>
                      <a:sysClr val="windowText" lastClr="000000"/>
                    </a:solidFill>
                  </a:ln>
                  <a:latin typeface="Calibri Regular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A468638-4E52-D746-AF32-73FD08227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9813" y="4712056"/>
                <a:ext cx="455686" cy="15716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46CA881-C289-A34A-9410-3D896B40AB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66471" y="3987413"/>
                <a:ext cx="359028" cy="13737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C943727-6102-7C40-889C-A22CDF85DE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55779" y="3773538"/>
                <a:ext cx="371932" cy="273486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Can 43">
                <a:extLst>
                  <a:ext uri="{FF2B5EF4-FFF2-40B4-BE49-F238E27FC236}">
                    <a16:creationId xmlns:a16="http://schemas.microsoft.com/office/drawing/2014/main" id="{7736D299-B515-464C-89AB-E3849D8D73D1}"/>
                  </a:ext>
                </a:extLst>
              </p:cNvPr>
              <p:cNvSpPr/>
              <p:nvPr/>
            </p:nvSpPr>
            <p:spPr>
              <a:xfrm>
                <a:off x="8812873" y="3773538"/>
                <a:ext cx="1072900" cy="1231756"/>
              </a:xfrm>
              <a:prstGeom prst="can">
                <a:avLst/>
              </a:prstGeom>
              <a:solidFill>
                <a:schemeClr val="tx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1F1AA7A-DC4B-074E-A554-F7B27EBBE1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72873" y="4716843"/>
                <a:ext cx="426184" cy="13800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85022CF-EFFA-FD4B-A80D-A60EF6078986}"/>
                </a:ext>
              </a:extLst>
            </p:cNvPr>
            <p:cNvCxnSpPr>
              <a:cxnSpLocks/>
            </p:cNvCxnSpPr>
            <p:nvPr/>
          </p:nvCxnSpPr>
          <p:spPr>
            <a:xfrm>
              <a:off x="8477323" y="5323702"/>
              <a:ext cx="92302" cy="321314"/>
            </a:xfrm>
            <a:prstGeom prst="line">
              <a:avLst/>
            </a:prstGeom>
            <a:ln w="25400">
              <a:solidFill>
                <a:schemeClr val="accent4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59922D-0137-8C4B-90F4-57CE98333C05}"/>
                </a:ext>
              </a:extLst>
            </p:cNvPr>
            <p:cNvCxnSpPr>
              <a:cxnSpLocks/>
            </p:cNvCxnSpPr>
            <p:nvPr/>
          </p:nvCxnSpPr>
          <p:spPr>
            <a:xfrm>
              <a:off x="8881607" y="4810388"/>
              <a:ext cx="1311393" cy="0"/>
            </a:xfrm>
            <a:prstGeom prst="line">
              <a:avLst/>
            </a:prstGeom>
            <a:ln w="25400">
              <a:solidFill>
                <a:schemeClr val="accent4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371B85F-B8AE-9C45-A761-3B99A5B6A7E0}"/>
              </a:ext>
            </a:extLst>
          </p:cNvPr>
          <p:cNvGrpSpPr/>
          <p:nvPr/>
        </p:nvGrpSpPr>
        <p:grpSpPr>
          <a:xfrm>
            <a:off x="7899770" y="2207280"/>
            <a:ext cx="2957445" cy="1561635"/>
            <a:chOff x="7588498" y="2215718"/>
            <a:chExt cx="2957445" cy="1561635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C670E7-AA50-464D-AD7F-FFD6F0BC04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7123" y="2451187"/>
              <a:ext cx="549023" cy="226392"/>
            </a:xfrm>
            <a:prstGeom prst="line">
              <a:avLst/>
            </a:prstGeom>
            <a:ln w="25400">
              <a:solidFill>
                <a:schemeClr val="accent4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BF2C6D9D-F92B-9547-934D-43A7F2266888}"/>
                </a:ext>
              </a:extLst>
            </p:cNvPr>
            <p:cNvGrpSpPr/>
            <p:nvPr/>
          </p:nvGrpSpPr>
          <p:grpSpPr>
            <a:xfrm>
              <a:off x="7588498" y="2215718"/>
              <a:ext cx="2957445" cy="1561635"/>
              <a:chOff x="7588498" y="2215718"/>
              <a:chExt cx="2957445" cy="1561635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CABFDDA-2610-9345-BBD0-B7336E14FBBC}"/>
                  </a:ext>
                </a:extLst>
              </p:cNvPr>
              <p:cNvGrpSpPr/>
              <p:nvPr/>
            </p:nvGrpSpPr>
            <p:grpSpPr>
              <a:xfrm>
                <a:off x="7588498" y="2263093"/>
                <a:ext cx="2954681" cy="1514260"/>
                <a:chOff x="6557363" y="3180251"/>
                <a:chExt cx="4418839" cy="2264635"/>
              </a:xfrm>
            </p:grpSpPr>
            <p:sp>
              <p:nvSpPr>
                <p:cNvPr id="73" name="Hexagon 72">
                  <a:extLst>
                    <a:ext uri="{FF2B5EF4-FFF2-40B4-BE49-F238E27FC236}">
                      <a16:creationId xmlns:a16="http://schemas.microsoft.com/office/drawing/2014/main" id="{6E34BDC0-7378-A64A-A5C8-BCDC8FC936DF}"/>
                    </a:ext>
                  </a:extLst>
                </p:cNvPr>
                <p:cNvSpPr/>
                <p:nvPr/>
              </p:nvSpPr>
              <p:spPr>
                <a:xfrm>
                  <a:off x="8723642" y="3180251"/>
                  <a:ext cx="644453" cy="540636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chemeClr val="accent4">
                        <a:tint val="66000"/>
                        <a:satMod val="160000"/>
                      </a:schemeClr>
                    </a:gs>
                    <a:gs pos="33000">
                      <a:schemeClr val="accent4">
                        <a:tint val="44500"/>
                        <a:satMod val="160000"/>
                      </a:schemeClr>
                    </a:gs>
                    <a:gs pos="65000">
                      <a:schemeClr val="accent4">
                        <a:tint val="23500"/>
                        <a:satMod val="160000"/>
                      </a:schemeClr>
                    </a:gs>
                  </a:gsLst>
                  <a:lin ang="10800000" scaled="1"/>
                  <a:tileRect/>
                </a:gradFill>
                <a:ln w="19050">
                  <a:solidFill>
                    <a:schemeClr val="tx2"/>
                  </a:solidFill>
                </a:ln>
                <a:effectLst>
                  <a:outerShdw blurRad="2159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Calibri Regular"/>
                  </a:endParaRPr>
                </a:p>
              </p:txBody>
            </p:sp>
            <p:sp>
              <p:nvSpPr>
                <p:cNvPr id="74" name="Hexagon 73">
                  <a:extLst>
                    <a:ext uri="{FF2B5EF4-FFF2-40B4-BE49-F238E27FC236}">
                      <a16:creationId xmlns:a16="http://schemas.microsoft.com/office/drawing/2014/main" id="{05464AC5-2637-BA4D-8B80-BFA53B6C943B}"/>
                    </a:ext>
                  </a:extLst>
                </p:cNvPr>
                <p:cNvSpPr/>
                <p:nvPr/>
              </p:nvSpPr>
              <p:spPr>
                <a:xfrm>
                  <a:off x="6557363" y="3739973"/>
                  <a:ext cx="1174523" cy="985315"/>
                </a:xfrm>
                <a:prstGeom prst="hexagon">
                  <a:avLst/>
                </a:prstGeom>
                <a:solidFill>
                  <a:srgbClr val="EFF4F9"/>
                </a:solidFill>
                <a:ln w="19050">
                  <a:solidFill>
                    <a:schemeClr val="tx2"/>
                  </a:solidFill>
                </a:ln>
                <a:effectLst>
                  <a:outerShdw blurRad="2159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Calibri Regular"/>
                  </a:endParaRPr>
                </a:p>
              </p:txBody>
            </p:sp>
            <p:sp>
              <p:nvSpPr>
                <p:cNvPr id="75" name="Hexagon 74">
                  <a:extLst>
                    <a:ext uri="{FF2B5EF4-FFF2-40B4-BE49-F238E27FC236}">
                      <a16:creationId xmlns:a16="http://schemas.microsoft.com/office/drawing/2014/main" id="{FCC6F0F0-8640-1446-8E0D-F837623EDD26}"/>
                    </a:ext>
                  </a:extLst>
                </p:cNvPr>
                <p:cNvSpPr/>
                <p:nvPr/>
              </p:nvSpPr>
              <p:spPr>
                <a:xfrm>
                  <a:off x="8725679" y="4828164"/>
                  <a:ext cx="644453" cy="540636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chemeClr val="accent4">
                        <a:tint val="66000"/>
                        <a:satMod val="160000"/>
                      </a:schemeClr>
                    </a:gs>
                    <a:gs pos="33000">
                      <a:schemeClr val="accent4">
                        <a:tint val="44500"/>
                        <a:satMod val="160000"/>
                      </a:schemeClr>
                    </a:gs>
                    <a:gs pos="65000">
                      <a:schemeClr val="accent4">
                        <a:tint val="23500"/>
                        <a:satMod val="160000"/>
                      </a:schemeClr>
                    </a:gs>
                  </a:gsLst>
                  <a:lin ang="10800000" scaled="1"/>
                  <a:tileRect/>
                </a:gradFill>
                <a:ln w="19050">
                  <a:solidFill>
                    <a:schemeClr val="tx2"/>
                  </a:solidFill>
                </a:ln>
                <a:effectLst>
                  <a:outerShdw blurRad="2159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Calibri Regular"/>
                  </a:endParaRPr>
                </a:p>
              </p:txBody>
            </p:sp>
            <p:sp>
              <p:nvSpPr>
                <p:cNvPr id="76" name="Hexagon 75">
                  <a:extLst>
                    <a:ext uri="{FF2B5EF4-FFF2-40B4-BE49-F238E27FC236}">
                      <a16:creationId xmlns:a16="http://schemas.microsoft.com/office/drawing/2014/main" id="{A79E08D9-90E2-9A4C-B8C5-CBC274F93957}"/>
                    </a:ext>
                  </a:extLst>
                </p:cNvPr>
                <p:cNvSpPr/>
                <p:nvPr/>
              </p:nvSpPr>
              <p:spPr>
                <a:xfrm>
                  <a:off x="8725679" y="3967044"/>
                  <a:ext cx="644453" cy="540636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chemeClr val="accent4">
                        <a:tint val="66000"/>
                        <a:satMod val="160000"/>
                      </a:schemeClr>
                    </a:gs>
                    <a:gs pos="33000">
                      <a:schemeClr val="accent4">
                        <a:tint val="44500"/>
                        <a:satMod val="160000"/>
                      </a:schemeClr>
                    </a:gs>
                    <a:gs pos="65000">
                      <a:schemeClr val="accent4">
                        <a:tint val="23500"/>
                        <a:satMod val="160000"/>
                      </a:schemeClr>
                    </a:gs>
                  </a:gsLst>
                  <a:lin ang="10800000" scaled="1"/>
                  <a:tileRect/>
                </a:gradFill>
                <a:ln w="19050">
                  <a:solidFill>
                    <a:schemeClr val="accent1"/>
                  </a:solidFill>
                </a:ln>
                <a:effectLst>
                  <a:outerShdw blurRad="2159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n>
                      <a:solidFill>
                        <a:sysClr val="windowText" lastClr="000000"/>
                      </a:solidFill>
                    </a:ln>
                    <a:latin typeface="Calibri Regular"/>
                  </a:endParaRP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512EB87-794E-9D44-A49C-F51D464805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37616" y="4232630"/>
                  <a:ext cx="769572" cy="1801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  <a:prstDash val="solid"/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2EFC61A9-308A-9E46-9D6F-7C144A9FC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7911" y="4623727"/>
                  <a:ext cx="879372" cy="426495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  <a:prstDash val="solid"/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Can 79">
                  <a:extLst>
                    <a:ext uri="{FF2B5EF4-FFF2-40B4-BE49-F238E27FC236}">
                      <a16:creationId xmlns:a16="http://schemas.microsoft.com/office/drawing/2014/main" id="{0978C509-CFA7-7345-BDC0-E24E531DACE9}"/>
                    </a:ext>
                  </a:extLst>
                </p:cNvPr>
                <p:cNvSpPr/>
                <p:nvPr/>
              </p:nvSpPr>
              <p:spPr>
                <a:xfrm>
                  <a:off x="10400336" y="4782899"/>
                  <a:ext cx="575866" cy="661987"/>
                </a:xfrm>
                <a:prstGeom prst="can">
                  <a:avLst/>
                </a:prstGeom>
                <a:solidFill>
                  <a:schemeClr val="tx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72000" rIns="108000" bIns="72000" rtlCol="0" anchor="ctr"/>
                <a:lstStyle/>
                <a:p>
                  <a:pPr algn="ctr"/>
                  <a:endParaRPr lang="en-US" sz="1600" dirty="0" err="1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86C2C00C-7EB2-764D-97F9-C28DDC9064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84471" y="5113893"/>
                  <a:ext cx="61570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ash"/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Can 84">
                <a:extLst>
                  <a:ext uri="{FF2B5EF4-FFF2-40B4-BE49-F238E27FC236}">
                    <a16:creationId xmlns:a16="http://schemas.microsoft.com/office/drawing/2014/main" id="{535FD937-EE23-E748-B883-59C07C17D170}"/>
                  </a:ext>
                </a:extLst>
              </p:cNvPr>
              <p:cNvSpPr/>
              <p:nvPr/>
            </p:nvSpPr>
            <p:spPr>
              <a:xfrm>
                <a:off x="10158121" y="2737993"/>
                <a:ext cx="387822" cy="409467"/>
              </a:xfrm>
              <a:prstGeom prst="can">
                <a:avLst/>
              </a:prstGeom>
              <a:solidFill>
                <a:schemeClr val="tx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Can 85">
                <a:extLst>
                  <a:ext uri="{FF2B5EF4-FFF2-40B4-BE49-F238E27FC236}">
                    <a16:creationId xmlns:a16="http://schemas.microsoft.com/office/drawing/2014/main" id="{D757898C-CE1B-B44D-B9C1-CA1FE5B30AD1}"/>
                  </a:ext>
                </a:extLst>
              </p:cNvPr>
              <p:cNvSpPr/>
              <p:nvPr/>
            </p:nvSpPr>
            <p:spPr>
              <a:xfrm>
                <a:off x="10158121" y="2215718"/>
                <a:ext cx="385056" cy="406547"/>
              </a:xfrm>
              <a:prstGeom prst="can">
                <a:avLst/>
              </a:prstGeom>
              <a:solidFill>
                <a:schemeClr val="tx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99F659F-D414-8C40-A1F7-826574D8FBA1}"/>
                </a:ext>
              </a:extLst>
            </p:cNvPr>
            <p:cNvCxnSpPr>
              <a:cxnSpLocks/>
            </p:cNvCxnSpPr>
            <p:nvPr/>
          </p:nvCxnSpPr>
          <p:spPr>
            <a:xfrm>
              <a:off x="9612589" y="2961044"/>
              <a:ext cx="411694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AE8FCF5-89D1-E649-ABEB-9A78BFC682F8}"/>
                </a:ext>
              </a:extLst>
            </p:cNvPr>
            <p:cNvCxnSpPr>
              <a:cxnSpLocks/>
            </p:cNvCxnSpPr>
            <p:nvPr/>
          </p:nvCxnSpPr>
          <p:spPr>
            <a:xfrm>
              <a:off x="9612589" y="2427587"/>
              <a:ext cx="411694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CC6FB1-DB0F-FDD1-9C16-AA302389A626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5/10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203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Bounded evolution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How do changes propagate within the system?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31783E2-FCA7-1F49-AB38-C1F4344A0A4E}"/>
              </a:ext>
            </a:extLst>
          </p:cNvPr>
          <p:cNvSpPr txBox="1">
            <a:spLocks/>
          </p:cNvSpPr>
          <p:nvPr/>
        </p:nvSpPr>
        <p:spPr>
          <a:xfrm>
            <a:off x="514374" y="1329159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1"/>
                </a:solidFill>
              </a:rPr>
              <a:t>Limit unexpected dependencies between components</a:t>
            </a:r>
          </a:p>
          <a:p>
            <a:pPr indent="0">
              <a:buClr>
                <a:srgbClr val="AFB9C2"/>
              </a:buClr>
              <a:buNone/>
            </a:pPr>
            <a:endParaRPr lang="en-GB" b="1" dirty="0">
              <a:solidFill>
                <a:schemeClr val="accent1"/>
              </a:solidFill>
            </a:endParaRP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Change in a component that frequently results in </a:t>
            </a:r>
            <a:r>
              <a:rPr lang="en-GB" b="1" dirty="0"/>
              <a:t>additional changes in other seemingly unrelated components</a:t>
            </a:r>
            <a:r>
              <a:rPr lang="en-GB" dirty="0"/>
              <a:t> often occur due to implicit, or “hidden”, dependencies between these components.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These dependencies often are a result of </a:t>
            </a:r>
            <a:r>
              <a:rPr lang="en-GB" b="1" dirty="0"/>
              <a:t>shared functionality </a:t>
            </a:r>
            <a:r>
              <a:rPr lang="en-GB" dirty="0"/>
              <a:t>across the components due to a </a:t>
            </a:r>
            <a:r>
              <a:rPr lang="en-GB" b="1" dirty="0"/>
              <a:t>lack of defined functional boundaries </a:t>
            </a:r>
            <a:r>
              <a:rPr lang="en-GB" dirty="0"/>
              <a:t>in the system.</a:t>
            </a:r>
          </a:p>
          <a:p>
            <a:pPr marL="285750" indent="-285750">
              <a:buClr>
                <a:srgbClr val="AFB9C2"/>
              </a:buClr>
            </a:pPr>
            <a:r>
              <a:rPr lang="en-US" dirty="0"/>
              <a:t>Components that undergo change together should </a:t>
            </a:r>
            <a:r>
              <a:rPr lang="en-US" b="1" dirty="0"/>
              <a:t>be logically grouped </a:t>
            </a:r>
            <a:r>
              <a:rPr lang="en-US" dirty="0"/>
              <a:t>and/or consolidated to reduce the evolutionary scope when making modifications to a system.</a:t>
            </a:r>
            <a:br>
              <a:rPr lang="en-US" dirty="0"/>
            </a:br>
            <a:endParaRPr lang="en-GB" dirty="0"/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Bounded evolution is measured as the percentage of changes to </a:t>
            </a:r>
            <a:r>
              <a:rPr lang="en-US" altLang="zh-CN" b="1" dirty="0">
                <a:solidFill>
                  <a:schemeClr val="accent4"/>
                </a:solidFill>
              </a:rPr>
              <a:t>a</a:t>
            </a:r>
            <a:r>
              <a:rPr lang="zh-CN" altLang="en-US" b="1" dirty="0">
                <a:solidFill>
                  <a:schemeClr val="accent4"/>
                </a:solidFill>
              </a:rPr>
              <a:t> </a:t>
            </a:r>
            <a:r>
              <a:rPr lang="en-US" altLang="zh-CN" b="1" dirty="0">
                <a:solidFill>
                  <a:schemeClr val="accent4"/>
                </a:solidFill>
              </a:rPr>
              <a:t>certain</a:t>
            </a:r>
            <a:r>
              <a:rPr lang="en-GB" b="1" dirty="0">
                <a:solidFill>
                  <a:schemeClr val="accent4"/>
                </a:solidFill>
              </a:rPr>
              <a:t> component that cause further changes in other components</a:t>
            </a:r>
            <a:r>
              <a:rPr lang="en-GB" dirty="0">
                <a:solidFill>
                  <a:schemeClr val="accent4"/>
                </a:solidFill>
              </a:rPr>
              <a:t>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sp>
        <p:nvSpPr>
          <p:cNvPr id="55" name="Hexagon 54">
            <a:extLst>
              <a:ext uri="{FF2B5EF4-FFF2-40B4-BE49-F238E27FC236}">
                <a16:creationId xmlns:a16="http://schemas.microsoft.com/office/drawing/2014/main" id="{8B9F1B28-FB37-4742-81E5-D53F5F6B419C}"/>
              </a:ext>
            </a:extLst>
          </p:cNvPr>
          <p:cNvSpPr/>
          <p:nvPr/>
        </p:nvSpPr>
        <p:spPr>
          <a:xfrm>
            <a:off x="10343775" y="3177012"/>
            <a:ext cx="644453" cy="540636"/>
          </a:xfrm>
          <a:prstGeom prst="hexagon">
            <a:avLst/>
          </a:prstGeom>
          <a:gradFill>
            <a:gsLst>
              <a:gs pos="0">
                <a:schemeClr val="bg2"/>
              </a:gs>
              <a:gs pos="100000">
                <a:schemeClr val="accent4"/>
              </a:gs>
            </a:gsLst>
            <a:lin ang="10800000" scaled="1"/>
          </a:gra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699C4DDD-61D1-0F40-98D4-E7316CD8D8EC}"/>
              </a:ext>
            </a:extLst>
          </p:cNvPr>
          <p:cNvSpPr/>
          <p:nvPr/>
        </p:nvSpPr>
        <p:spPr>
          <a:xfrm>
            <a:off x="7871409" y="3210229"/>
            <a:ext cx="644453" cy="540636"/>
          </a:xfrm>
          <a:prstGeom prst="hexagon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79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61" name="Hexagon 60">
            <a:extLst>
              <a:ext uri="{FF2B5EF4-FFF2-40B4-BE49-F238E27FC236}">
                <a16:creationId xmlns:a16="http://schemas.microsoft.com/office/drawing/2014/main" id="{7F9D023A-E06A-A74D-A398-67534DBEEF15}"/>
              </a:ext>
            </a:extLst>
          </p:cNvPr>
          <p:cNvSpPr/>
          <p:nvPr/>
        </p:nvSpPr>
        <p:spPr>
          <a:xfrm>
            <a:off x="9153561" y="3864561"/>
            <a:ext cx="644453" cy="540636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100000">
                <a:srgbClr val="AA98C3">
                  <a:alpha val="50000"/>
                </a:srgbClr>
              </a:gs>
            </a:gsLst>
            <a:lin ang="2700000" scaled="1"/>
            <a:tileRect/>
          </a:gradFill>
          <a:ln w="19050">
            <a:solidFill>
              <a:schemeClr val="tx2"/>
            </a:solidFill>
          </a:ln>
          <a:effectLst>
            <a:outerShdw blurRad="165100" dist="38100" dir="2700000" algn="tl" rotWithShape="0">
              <a:schemeClr val="accent4"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56C6CB24-33F3-3C43-B60F-1CDDCD26A079}"/>
              </a:ext>
            </a:extLst>
          </p:cNvPr>
          <p:cNvSpPr/>
          <p:nvPr/>
        </p:nvSpPr>
        <p:spPr>
          <a:xfrm>
            <a:off x="7886967" y="4604468"/>
            <a:ext cx="644453" cy="540636"/>
          </a:xfrm>
          <a:prstGeom prst="hexagon">
            <a:avLst/>
          </a:prstGeom>
          <a:gradFill>
            <a:gsLst>
              <a:gs pos="0">
                <a:schemeClr val="bg2"/>
              </a:gs>
              <a:gs pos="100000">
                <a:schemeClr val="accent4"/>
              </a:gs>
            </a:gsLst>
            <a:lin ang="0" scaled="0"/>
          </a:gra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63" name="Hexagon 62">
            <a:extLst>
              <a:ext uri="{FF2B5EF4-FFF2-40B4-BE49-F238E27FC236}">
                <a16:creationId xmlns:a16="http://schemas.microsoft.com/office/drawing/2014/main" id="{8CC487ED-C90A-A54C-A2ED-B32244F226B5}"/>
              </a:ext>
            </a:extLst>
          </p:cNvPr>
          <p:cNvSpPr/>
          <p:nvPr/>
        </p:nvSpPr>
        <p:spPr>
          <a:xfrm>
            <a:off x="10342753" y="4312009"/>
            <a:ext cx="644453" cy="540636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5EBFB2C-AAEC-5F45-BA43-66D88E158910}"/>
              </a:ext>
            </a:extLst>
          </p:cNvPr>
          <p:cNvCxnSpPr>
            <a:cxnSpLocks/>
          </p:cNvCxnSpPr>
          <p:nvPr/>
        </p:nvCxnSpPr>
        <p:spPr>
          <a:xfrm flipV="1">
            <a:off x="8552725" y="4312009"/>
            <a:ext cx="608528" cy="377736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770E10C-0BD2-054A-96C0-B206DA2C1709}"/>
              </a:ext>
            </a:extLst>
          </p:cNvPr>
          <p:cNvCxnSpPr>
            <a:cxnSpLocks/>
          </p:cNvCxnSpPr>
          <p:nvPr/>
        </p:nvCxnSpPr>
        <p:spPr>
          <a:xfrm>
            <a:off x="8499797" y="3639765"/>
            <a:ext cx="670082" cy="344441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1873AA9-4723-6D48-A85D-20FA52F4ABE3}"/>
              </a:ext>
            </a:extLst>
          </p:cNvPr>
          <p:cNvCxnSpPr>
            <a:cxnSpLocks/>
          </p:cNvCxnSpPr>
          <p:nvPr/>
        </p:nvCxnSpPr>
        <p:spPr>
          <a:xfrm flipH="1">
            <a:off x="9782355" y="3608437"/>
            <a:ext cx="545355" cy="358516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43E78D8-0E58-694A-94AE-41B83AD94E18}"/>
              </a:ext>
            </a:extLst>
          </p:cNvPr>
          <p:cNvSpPr txBox="1"/>
          <p:nvPr/>
        </p:nvSpPr>
        <p:spPr>
          <a:xfrm>
            <a:off x="7656945" y="2150142"/>
            <a:ext cx="3637684" cy="633443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sz="1600" b="1" dirty="0">
                <a:solidFill>
                  <a:schemeClr val="tx2"/>
                </a:solidFill>
              </a:rPr>
              <a:t>Change introduced to one component</a:t>
            </a:r>
          </a:p>
          <a:p>
            <a:pPr algn="ctr">
              <a:lnSpc>
                <a:spcPct val="113000"/>
              </a:lnSpc>
            </a:pPr>
            <a:r>
              <a:rPr lang="en-US" sz="1600" b="1" dirty="0">
                <a:solidFill>
                  <a:schemeClr val="tx2"/>
                </a:solidFill>
              </a:rPr>
              <a:t>can have an effect on other components</a:t>
            </a:r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FB80F71B-9A93-1C4E-BC47-ED3922FEF362}"/>
              </a:ext>
            </a:extLst>
          </p:cNvPr>
          <p:cNvSpPr/>
          <p:nvPr/>
        </p:nvSpPr>
        <p:spPr>
          <a:xfrm>
            <a:off x="9475787" y="4981521"/>
            <a:ext cx="644453" cy="540636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7D0214-FACF-6B44-9CB9-D43F4B3FDB2A}"/>
              </a:ext>
            </a:extLst>
          </p:cNvPr>
          <p:cNvSpPr txBox="1"/>
          <p:nvPr/>
        </p:nvSpPr>
        <p:spPr>
          <a:xfrm>
            <a:off x="8954219" y="4356452"/>
            <a:ext cx="10609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System component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FDEC8A-5350-6B47-BB00-295F71331AA8}"/>
              </a:ext>
            </a:extLst>
          </p:cNvPr>
          <p:cNvSpPr/>
          <p:nvPr/>
        </p:nvSpPr>
        <p:spPr>
          <a:xfrm>
            <a:off x="9104026" y="5957604"/>
            <a:ext cx="2405270" cy="181005"/>
          </a:xfrm>
          <a:prstGeom prst="rect">
            <a:avLst/>
          </a:prstGeom>
          <a:gradFill flip="none" rotWithShape="1">
            <a:gsLst>
              <a:gs pos="48008">
                <a:schemeClr val="accent4"/>
              </a:gs>
              <a:gs pos="11000">
                <a:schemeClr val="accent4">
                  <a:lumMod val="50000"/>
                </a:schemeClr>
              </a:gs>
              <a:gs pos="83000">
                <a:schemeClr val="accent4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solidFill>
              <a:schemeClr val="accent4"/>
            </a:solidFill>
          </a:ln>
          <a:effectLst>
            <a:outerShdw blurRad="190500" dist="381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1FB425-4D0B-7345-8711-FCF919D67CAB}"/>
              </a:ext>
            </a:extLst>
          </p:cNvPr>
          <p:cNvSpPr txBox="1"/>
          <p:nvPr/>
        </p:nvSpPr>
        <p:spPr>
          <a:xfrm>
            <a:off x="7561465" y="5919990"/>
            <a:ext cx="1542558" cy="27308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r">
              <a:lnSpc>
                <a:spcPct val="113000"/>
              </a:lnSpc>
            </a:pPr>
            <a:r>
              <a:rPr lang="en-US" sz="11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Code Churn Percentage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FECAC3B-9EDE-9AD3-D594-C4313A4A57C8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6/10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93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9D1E55B0-6D3A-3B44-A789-7BF886FCE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code</a:t>
            </a:r>
            <a:r>
              <a:rPr lang="zh-CN" altLang="en-US" noProof="0" dirty="0"/>
              <a:t> </a:t>
            </a:r>
            <a:r>
              <a:rPr lang="en-US" altLang="zh-CN" noProof="0" dirty="0"/>
              <a:t>reuse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are components are affected by </a:t>
            </a:r>
            <a:r>
              <a:rPr lang="en-US" noProof="0" dirty="0"/>
              <a:t>hidden dependencies?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2E48BAC-4B74-0E4C-85E3-7D2DBCD30C8A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6F60096-F8E0-6F46-823B-4A3CE941A474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US" altLang="zh-CN" b="1" dirty="0">
                <a:solidFill>
                  <a:schemeClr val="accent1"/>
                </a:solidFill>
              </a:rPr>
              <a:t>Avoid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excessive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duplication across components</a:t>
            </a:r>
            <a:endParaRPr lang="en-GB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B0129AA-8FA4-1E4E-A690-97686BC4A225}"/>
              </a:ext>
            </a:extLst>
          </p:cNvPr>
          <p:cNvSpPr txBox="1">
            <a:spLocks/>
          </p:cNvSpPr>
          <p:nvPr/>
        </p:nvSpPr>
        <p:spPr>
          <a:xfrm>
            <a:off x="514371" y="2001317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dirty="0"/>
              <a:t>When code is copied, </a:t>
            </a:r>
            <a:r>
              <a:rPr lang="en-US" altLang="zh-CN" b="1" dirty="0"/>
              <a:t>implicit dependencies are created. </a:t>
            </a:r>
            <a:r>
              <a:rPr lang="en-US" altLang="zh-CN" dirty="0"/>
              <a:t>Whenever this code is modified it likely must be modified in every location it is copied to in order to ensure consistent functionality.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dirty="0"/>
              <a:t>Duplicated code </a:t>
            </a:r>
            <a:r>
              <a:rPr lang="en-US" altLang="zh-CN" b="1" dirty="0"/>
              <a:t>within a component </a:t>
            </a:r>
            <a:r>
              <a:rPr lang="en-US" altLang="zh-CN" dirty="0"/>
              <a:t>results in a component that is rigid to change, however the </a:t>
            </a:r>
            <a:r>
              <a:rPr lang="en-US" altLang="zh-CN" b="1" dirty="0"/>
              <a:t>risk is localized</a:t>
            </a:r>
            <a:r>
              <a:rPr lang="en-US" altLang="zh-CN" dirty="0"/>
              <a:t>. The architecture itself is minimally affected.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dirty="0"/>
              <a:t>However if a</a:t>
            </a:r>
            <a:r>
              <a:rPr lang="zh-CN" altLang="en-US" dirty="0"/>
              <a:t> </a:t>
            </a:r>
            <a:r>
              <a:rPr lang="en-US" altLang="zh-CN" dirty="0"/>
              <a:t>component possesses a high amount of code copied from another component(s),</a:t>
            </a:r>
            <a:r>
              <a:rPr lang="zh-CN" altLang="en-US" dirty="0"/>
              <a:t> </a:t>
            </a:r>
            <a:r>
              <a:rPr lang="en-US" altLang="zh-CN" dirty="0"/>
              <a:t>the chance it is </a:t>
            </a:r>
            <a:r>
              <a:rPr lang="en-US" altLang="zh-CN" b="1" dirty="0"/>
              <a:t>impacted  / impacts those components </a:t>
            </a:r>
            <a:r>
              <a:rPr lang="en-US" altLang="zh-CN" dirty="0"/>
              <a:t>is higher and results in these components being </a:t>
            </a:r>
            <a:r>
              <a:rPr lang="en-US" altLang="zh-CN" b="1" dirty="0"/>
              <a:t>less flexible to evolve</a:t>
            </a:r>
            <a:r>
              <a:rPr lang="en-US" altLang="zh-CN" dirty="0"/>
              <a:t>.</a:t>
            </a: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altLang="zh-CN" b="1" dirty="0">
              <a:solidFill>
                <a:schemeClr val="accent4"/>
              </a:solidFill>
              <a:latin typeface="Calibri Bold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Code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reuse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is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measured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the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amount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of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inter-component duplication within a component.</a:t>
            </a:r>
            <a:endParaRPr lang="en-GB" b="1" dirty="0">
              <a:solidFill>
                <a:schemeClr val="accent4"/>
              </a:solidFill>
              <a:latin typeface="Calibri 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29F440-924F-1745-9D0B-C259EFB0F672}"/>
              </a:ext>
            </a:extLst>
          </p:cNvPr>
          <p:cNvGrpSpPr/>
          <p:nvPr/>
        </p:nvGrpSpPr>
        <p:grpSpPr>
          <a:xfrm>
            <a:off x="7680229" y="2083078"/>
            <a:ext cx="1466270" cy="1264028"/>
            <a:chOff x="7509806" y="2083078"/>
            <a:chExt cx="1466270" cy="1264028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21B970E4-9AFE-FC4E-972E-94617869A6C5}"/>
                </a:ext>
              </a:extLst>
            </p:cNvPr>
            <p:cNvSpPr/>
            <p:nvPr/>
          </p:nvSpPr>
          <p:spPr>
            <a:xfrm>
              <a:off x="7509806" y="2083078"/>
              <a:ext cx="1466270" cy="126402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A58189ED-9C33-2240-91FE-F358401DCD46}"/>
                </a:ext>
              </a:extLst>
            </p:cNvPr>
            <p:cNvSpPr/>
            <p:nvPr/>
          </p:nvSpPr>
          <p:spPr>
            <a:xfrm>
              <a:off x="7550277" y="2114550"/>
              <a:ext cx="1381785" cy="1191196"/>
            </a:xfrm>
            <a:prstGeom prst="hexagon">
              <a:avLst/>
            </a:prstGeom>
            <a:solidFill>
              <a:srgbClr val="57C96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AE2D014-7256-1B4B-AFA9-647B6546B24F}"/>
              </a:ext>
            </a:extLst>
          </p:cNvPr>
          <p:cNvGrpSpPr/>
          <p:nvPr/>
        </p:nvGrpSpPr>
        <p:grpSpPr>
          <a:xfrm>
            <a:off x="9596822" y="2083747"/>
            <a:ext cx="1466270" cy="1264028"/>
            <a:chOff x="7509806" y="2083078"/>
            <a:chExt cx="1466270" cy="1264028"/>
          </a:xfrm>
        </p:grpSpPr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5ECE3365-1245-1C4A-9AB7-68EE370F5F49}"/>
                </a:ext>
              </a:extLst>
            </p:cNvPr>
            <p:cNvSpPr/>
            <p:nvPr/>
          </p:nvSpPr>
          <p:spPr>
            <a:xfrm>
              <a:off x="7509806" y="2083078"/>
              <a:ext cx="1466270" cy="126402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56FFA945-C4F1-834F-8035-A6FD17782A4D}"/>
                </a:ext>
              </a:extLst>
            </p:cNvPr>
            <p:cNvSpPr/>
            <p:nvPr/>
          </p:nvSpPr>
          <p:spPr>
            <a:xfrm>
              <a:off x="7550277" y="2114550"/>
              <a:ext cx="1381785" cy="1191196"/>
            </a:xfrm>
            <a:prstGeom prst="hexagon">
              <a:avLst/>
            </a:prstGeom>
            <a:solidFill>
              <a:srgbClr val="57C96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AF8BB7-3F17-994A-A55E-67F85EC97C91}"/>
              </a:ext>
            </a:extLst>
          </p:cNvPr>
          <p:cNvGrpSpPr/>
          <p:nvPr/>
        </p:nvGrpSpPr>
        <p:grpSpPr>
          <a:xfrm>
            <a:off x="8653493" y="3547825"/>
            <a:ext cx="1466270" cy="1264028"/>
            <a:chOff x="7509806" y="2083078"/>
            <a:chExt cx="1466270" cy="1264028"/>
          </a:xfrm>
        </p:grpSpPr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0C39B05D-42C4-454F-B1A6-F7DC851BA437}"/>
                </a:ext>
              </a:extLst>
            </p:cNvPr>
            <p:cNvSpPr/>
            <p:nvPr/>
          </p:nvSpPr>
          <p:spPr>
            <a:xfrm>
              <a:off x="7509806" y="2083078"/>
              <a:ext cx="1466270" cy="126402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CC4769EC-1C2D-FD42-978B-0632B68124A0}"/>
                </a:ext>
              </a:extLst>
            </p:cNvPr>
            <p:cNvSpPr/>
            <p:nvPr/>
          </p:nvSpPr>
          <p:spPr>
            <a:xfrm>
              <a:off x="7550277" y="2114550"/>
              <a:ext cx="1381785" cy="1191196"/>
            </a:xfrm>
            <a:prstGeom prst="hexagon">
              <a:avLst/>
            </a:prstGeom>
            <a:solidFill>
              <a:srgbClr val="57C96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9E2613E-1EEC-5042-850B-68523589FC35}"/>
              </a:ext>
            </a:extLst>
          </p:cNvPr>
          <p:cNvSpPr txBox="1"/>
          <p:nvPr/>
        </p:nvSpPr>
        <p:spPr>
          <a:xfrm>
            <a:off x="9974040" y="4085221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05E07C-F8D7-5644-A0B9-B4DC254BDA14}"/>
              </a:ext>
            </a:extLst>
          </p:cNvPr>
          <p:cNvSpPr txBox="1"/>
          <p:nvPr/>
        </p:nvSpPr>
        <p:spPr>
          <a:xfrm>
            <a:off x="10187529" y="3976308"/>
            <a:ext cx="1538642" cy="706732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200" b="1" dirty="0">
                <a:solidFill>
                  <a:srgbClr val="EF981A"/>
                </a:solidFill>
              </a:rPr>
              <a:t>Large amount of implicit dependencies</a:t>
            </a: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09C0CC7A-0321-9C41-8329-8C0E71D5FA23}"/>
              </a:ext>
            </a:extLst>
          </p:cNvPr>
          <p:cNvSpPr/>
          <p:nvPr/>
        </p:nvSpPr>
        <p:spPr>
          <a:xfrm>
            <a:off x="8887143" y="4322954"/>
            <a:ext cx="518713" cy="447167"/>
          </a:xfrm>
          <a:prstGeom prst="hexagon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EE06377-52A6-A045-B169-D45FD1FADA0D}"/>
              </a:ext>
            </a:extLst>
          </p:cNvPr>
          <p:cNvGrpSpPr/>
          <p:nvPr/>
        </p:nvGrpSpPr>
        <p:grpSpPr>
          <a:xfrm>
            <a:off x="7541779" y="4663447"/>
            <a:ext cx="1466270" cy="1264028"/>
            <a:chOff x="7509806" y="2083078"/>
            <a:chExt cx="1466270" cy="1264028"/>
          </a:xfrm>
        </p:grpSpPr>
        <p:sp>
          <p:nvSpPr>
            <p:cNvPr id="58" name="Hexagon 57">
              <a:extLst>
                <a:ext uri="{FF2B5EF4-FFF2-40B4-BE49-F238E27FC236}">
                  <a16:creationId xmlns:a16="http://schemas.microsoft.com/office/drawing/2014/main" id="{B06F9AB0-F00C-5845-8C5F-B13017C5B0C9}"/>
                </a:ext>
              </a:extLst>
            </p:cNvPr>
            <p:cNvSpPr/>
            <p:nvPr/>
          </p:nvSpPr>
          <p:spPr>
            <a:xfrm>
              <a:off x="7509806" y="2083078"/>
              <a:ext cx="1466270" cy="126402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A2471CD3-1F23-064A-9943-B7D71B7399A8}"/>
                </a:ext>
              </a:extLst>
            </p:cNvPr>
            <p:cNvSpPr/>
            <p:nvPr/>
          </p:nvSpPr>
          <p:spPr>
            <a:xfrm>
              <a:off x="7550277" y="2114550"/>
              <a:ext cx="1381785" cy="1191196"/>
            </a:xfrm>
            <a:prstGeom prst="hexagon">
              <a:avLst/>
            </a:prstGeom>
            <a:solidFill>
              <a:srgbClr val="57C96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</p:grpSp>
      <p:sp>
        <p:nvSpPr>
          <p:cNvPr id="38" name="Hexagon 37">
            <a:extLst>
              <a:ext uri="{FF2B5EF4-FFF2-40B4-BE49-F238E27FC236}">
                <a16:creationId xmlns:a16="http://schemas.microsoft.com/office/drawing/2014/main" id="{7817AC44-A84C-A947-A5A4-606ED491FC48}"/>
              </a:ext>
            </a:extLst>
          </p:cNvPr>
          <p:cNvSpPr/>
          <p:nvPr/>
        </p:nvSpPr>
        <p:spPr>
          <a:xfrm>
            <a:off x="8260759" y="4700804"/>
            <a:ext cx="518713" cy="447167"/>
          </a:xfrm>
          <a:prstGeom prst="hexagon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9603F9E-AF68-E041-9EB1-8B2E917CF951}"/>
              </a:ext>
            </a:extLst>
          </p:cNvPr>
          <p:cNvCxnSpPr>
            <a:cxnSpLocks/>
          </p:cNvCxnSpPr>
          <p:nvPr/>
        </p:nvCxnSpPr>
        <p:spPr>
          <a:xfrm flipV="1">
            <a:off x="8515722" y="4830498"/>
            <a:ext cx="165608" cy="92616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Hexagon 63">
            <a:extLst>
              <a:ext uri="{FF2B5EF4-FFF2-40B4-BE49-F238E27FC236}">
                <a16:creationId xmlns:a16="http://schemas.microsoft.com/office/drawing/2014/main" id="{D14D3351-DB8D-AB4A-A332-7DF5287C7055}"/>
              </a:ext>
            </a:extLst>
          </p:cNvPr>
          <p:cNvSpPr/>
          <p:nvPr/>
        </p:nvSpPr>
        <p:spPr>
          <a:xfrm>
            <a:off x="8383010" y="2857083"/>
            <a:ext cx="528939" cy="455983"/>
          </a:xfrm>
          <a:prstGeom prst="hex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65" name="Hexagon 64">
            <a:extLst>
              <a:ext uri="{FF2B5EF4-FFF2-40B4-BE49-F238E27FC236}">
                <a16:creationId xmlns:a16="http://schemas.microsoft.com/office/drawing/2014/main" id="{22BDF51F-7055-CF46-B56B-F4BCA34F0208}"/>
              </a:ext>
            </a:extLst>
          </p:cNvPr>
          <p:cNvSpPr/>
          <p:nvPr/>
        </p:nvSpPr>
        <p:spPr>
          <a:xfrm>
            <a:off x="9820521" y="2855376"/>
            <a:ext cx="528939" cy="455983"/>
          </a:xfrm>
          <a:prstGeom prst="hex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66" name="Hexagon 65">
            <a:extLst>
              <a:ext uri="{FF2B5EF4-FFF2-40B4-BE49-F238E27FC236}">
                <a16:creationId xmlns:a16="http://schemas.microsoft.com/office/drawing/2014/main" id="{1B8AB1EF-6E8E-7A46-85BA-37C19552AAB3}"/>
              </a:ext>
            </a:extLst>
          </p:cNvPr>
          <p:cNvSpPr/>
          <p:nvPr/>
        </p:nvSpPr>
        <p:spPr>
          <a:xfrm>
            <a:off x="9108353" y="3582655"/>
            <a:ext cx="528939" cy="455983"/>
          </a:xfrm>
          <a:prstGeom prst="hex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1AEE9D3-B33D-434D-AF42-EE68858A8971}"/>
              </a:ext>
            </a:extLst>
          </p:cNvPr>
          <p:cNvCxnSpPr>
            <a:cxnSpLocks/>
          </p:cNvCxnSpPr>
          <p:nvPr/>
        </p:nvCxnSpPr>
        <p:spPr>
          <a:xfrm flipV="1">
            <a:off x="8974809" y="4574501"/>
            <a:ext cx="165608" cy="92616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BE4A13E-57D7-2A48-973F-13D6FF5AF1FB}"/>
              </a:ext>
            </a:extLst>
          </p:cNvPr>
          <p:cNvCxnSpPr>
            <a:cxnSpLocks/>
          </p:cNvCxnSpPr>
          <p:nvPr/>
        </p:nvCxnSpPr>
        <p:spPr>
          <a:xfrm flipV="1">
            <a:off x="8757918" y="4701274"/>
            <a:ext cx="165608" cy="92616"/>
          </a:xfrm>
          <a:prstGeom prst="line">
            <a:avLst/>
          </a:prstGeom>
          <a:ln w="254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AutoShape 5">
            <a:extLst>
              <a:ext uri="{FF2B5EF4-FFF2-40B4-BE49-F238E27FC236}">
                <a16:creationId xmlns:a16="http://schemas.microsoft.com/office/drawing/2014/main" id="{A63FCCE1-43DA-CE4E-B647-C0F1E9949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5828" y="5630004"/>
            <a:ext cx="1124474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chemeClr val="accent4"/>
                </a:solidFill>
                <a:cs typeface="TheSansMono M5"/>
              </a:rPr>
              <a:t>intercomponent</a:t>
            </a:r>
            <a:br>
              <a:rPr lang="en-US" sz="1200" b="1" spc="-50" noProof="1">
                <a:solidFill>
                  <a:schemeClr val="accent4"/>
                </a:solidFill>
                <a:cs typeface="TheSansMono M5"/>
              </a:rPr>
            </a:br>
            <a:r>
              <a:rPr lang="en-US" sz="1200" b="1" spc="-50" noProof="1">
                <a:solidFill>
                  <a:schemeClr val="accent4"/>
                </a:solidFill>
                <a:cs typeface="TheSansMono M5"/>
              </a:rPr>
              <a:t>clone 2</a:t>
            </a:r>
            <a:endParaRPr lang="en-US" sz="1200" spc="-50" noProof="1">
              <a:solidFill>
                <a:schemeClr val="accent4"/>
              </a:solidFill>
              <a:cs typeface="TheSansMono M5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325E6D2-C758-A943-8135-EA0B9ED18B46}"/>
              </a:ext>
            </a:extLst>
          </p:cNvPr>
          <p:cNvCxnSpPr>
            <a:cxnSpLocks/>
          </p:cNvCxnSpPr>
          <p:nvPr/>
        </p:nvCxnSpPr>
        <p:spPr>
          <a:xfrm>
            <a:off x="10365936" y="5565912"/>
            <a:ext cx="915620" cy="0"/>
          </a:xfrm>
          <a:prstGeom prst="line">
            <a:avLst/>
          </a:prstGeom>
          <a:ln w="571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86CE079-1BF6-6C43-BFEC-926A5472B152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8671903" y="3166327"/>
            <a:ext cx="126050" cy="146739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8C637C-3BAE-7441-B6BF-1E4D1C738445}"/>
              </a:ext>
            </a:extLst>
          </p:cNvPr>
          <p:cNvCxnSpPr>
            <a:cxnSpLocks/>
          </p:cNvCxnSpPr>
          <p:nvPr/>
        </p:nvCxnSpPr>
        <p:spPr>
          <a:xfrm>
            <a:off x="8997850" y="3522510"/>
            <a:ext cx="260353" cy="288357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1C2BE0-5C85-AC48-B96B-8080103CBA5D}"/>
              </a:ext>
            </a:extLst>
          </p:cNvPr>
          <p:cNvCxnSpPr>
            <a:cxnSpLocks/>
          </p:cNvCxnSpPr>
          <p:nvPr/>
        </p:nvCxnSpPr>
        <p:spPr>
          <a:xfrm flipH="1">
            <a:off x="9448673" y="3566397"/>
            <a:ext cx="236161" cy="241297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C5AB2E2-97F7-234C-9B13-4E1093A27526}"/>
              </a:ext>
            </a:extLst>
          </p:cNvPr>
          <p:cNvCxnSpPr>
            <a:cxnSpLocks/>
          </p:cNvCxnSpPr>
          <p:nvPr/>
        </p:nvCxnSpPr>
        <p:spPr>
          <a:xfrm flipH="1">
            <a:off x="9942793" y="3149968"/>
            <a:ext cx="132956" cy="136695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B04D22A-8057-C54F-B836-D2EA49A3CBC8}"/>
              </a:ext>
            </a:extLst>
          </p:cNvPr>
          <p:cNvCxnSpPr>
            <a:cxnSpLocks/>
            <a:endCxn id="64" idx="1"/>
          </p:cNvCxnSpPr>
          <p:nvPr/>
        </p:nvCxnSpPr>
        <p:spPr>
          <a:xfrm flipH="1" flipV="1">
            <a:off x="8797953" y="3313066"/>
            <a:ext cx="206662" cy="243517"/>
          </a:xfrm>
          <a:prstGeom prst="line">
            <a:avLst/>
          </a:prstGeom>
          <a:ln w="254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6B37D02-B686-DA49-98B4-3970AD8BDB69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9700860" y="3311359"/>
            <a:ext cx="233657" cy="244244"/>
          </a:xfrm>
          <a:prstGeom prst="line">
            <a:avLst/>
          </a:prstGeom>
          <a:ln w="254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939E00D-86DF-E54F-B020-1DF02A6F8D04}"/>
              </a:ext>
            </a:extLst>
          </p:cNvPr>
          <p:cNvCxnSpPr>
            <a:cxnSpLocks/>
          </p:cNvCxnSpPr>
          <p:nvPr/>
        </p:nvCxnSpPr>
        <p:spPr>
          <a:xfrm>
            <a:off x="8693964" y="3081475"/>
            <a:ext cx="193179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48A2D4-3126-294E-AD40-AD42DC462DD7}"/>
              </a:ext>
            </a:extLst>
          </p:cNvPr>
          <p:cNvCxnSpPr>
            <a:cxnSpLocks/>
          </p:cNvCxnSpPr>
          <p:nvPr/>
        </p:nvCxnSpPr>
        <p:spPr>
          <a:xfrm>
            <a:off x="9872347" y="3079324"/>
            <a:ext cx="193179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37CD63E-D5A5-664D-9CF7-43A496EE75DF}"/>
              </a:ext>
            </a:extLst>
          </p:cNvPr>
          <p:cNvCxnSpPr>
            <a:cxnSpLocks/>
          </p:cNvCxnSpPr>
          <p:nvPr/>
        </p:nvCxnSpPr>
        <p:spPr>
          <a:xfrm flipH="1">
            <a:off x="8933430" y="3074968"/>
            <a:ext cx="840792" cy="1"/>
          </a:xfrm>
          <a:prstGeom prst="line">
            <a:avLst/>
          </a:prstGeom>
          <a:ln w="254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AutoShape 5">
            <a:extLst>
              <a:ext uri="{FF2B5EF4-FFF2-40B4-BE49-F238E27FC236}">
                <a16:creationId xmlns:a16="http://schemas.microsoft.com/office/drawing/2014/main" id="{06381AC6-47F6-C344-B373-D4E268D74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3688" y="5630004"/>
            <a:ext cx="1124474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chemeClr val="accent3"/>
                </a:solidFill>
                <a:cs typeface="TheSansMono M5"/>
              </a:rPr>
              <a:t>intercomponent</a:t>
            </a:r>
            <a:br>
              <a:rPr lang="en-US" sz="1200" b="1" spc="-50" noProof="1">
                <a:solidFill>
                  <a:schemeClr val="accent3"/>
                </a:solidFill>
                <a:cs typeface="TheSansMono M5"/>
              </a:rPr>
            </a:br>
            <a:r>
              <a:rPr lang="en-US" sz="1200" b="1" spc="-50" noProof="1">
                <a:solidFill>
                  <a:schemeClr val="accent3"/>
                </a:solidFill>
                <a:cs typeface="TheSansMono M5"/>
              </a:rPr>
              <a:t>clone 1</a:t>
            </a:r>
            <a:endParaRPr lang="en-US" sz="1200" spc="-50" noProof="1">
              <a:solidFill>
                <a:schemeClr val="accent3"/>
              </a:solidFill>
              <a:cs typeface="TheSansMono M5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A4A8650-1E37-0B4D-B0EB-BCEF4FB13333}"/>
              </a:ext>
            </a:extLst>
          </p:cNvPr>
          <p:cNvCxnSpPr>
            <a:cxnSpLocks/>
          </p:cNvCxnSpPr>
          <p:nvPr/>
        </p:nvCxnSpPr>
        <p:spPr>
          <a:xfrm>
            <a:off x="9298115" y="5565912"/>
            <a:ext cx="915620" cy="0"/>
          </a:xfrm>
          <a:prstGeom prst="line">
            <a:avLst/>
          </a:prstGeom>
          <a:ln w="5715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A91C2A-E7E4-5454-211C-4E70506B0953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7/10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481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3" y="1385064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31783E2-FCA7-1F49-AB38-C1F4344A0A4E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13000"/>
              </a:lnSpc>
              <a:buNone/>
            </a:pPr>
            <a:r>
              <a:rPr lang="en-US" b="1" dirty="0">
                <a:solidFill>
                  <a:schemeClr val="accent1"/>
                </a:solidFill>
              </a:rPr>
              <a:t>Utilize modern technologies</a:t>
            </a:r>
            <a:endParaRPr lang="en-US" b="1" dirty="0"/>
          </a:p>
          <a:p>
            <a:pPr indent="0">
              <a:buClr>
                <a:srgbClr val="AFB9C2"/>
              </a:buClr>
              <a:buNone/>
            </a:pPr>
            <a:endParaRPr lang="en-GB" dirty="0"/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Technologies used in the system may differ from component to component, with older and/or more exotic technologies often being more difficult for developers to work with as they</a:t>
            </a:r>
            <a:r>
              <a:rPr lang="en-GB" b="1" dirty="0"/>
              <a:t> might not be as familiar with these technologies. </a:t>
            </a:r>
            <a:r>
              <a:rPr lang="en-GB" dirty="0"/>
              <a:t>Additionally, technologies themselves </a:t>
            </a:r>
            <a:r>
              <a:rPr lang="en-GB" b="1" dirty="0"/>
              <a:t>become unsupported </a:t>
            </a:r>
            <a:r>
              <a:rPr lang="en-GB" dirty="0"/>
              <a:t>over time</a:t>
            </a:r>
            <a:r>
              <a:rPr lang="en-GB" b="1" dirty="0"/>
              <a:t>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A system built in a prevalent technology stack will make it easier to find </a:t>
            </a:r>
            <a:r>
              <a:rPr lang="en-GB" b="1" dirty="0"/>
              <a:t>experts</a:t>
            </a:r>
            <a:r>
              <a:rPr lang="en-GB" dirty="0"/>
              <a:t> capable of </a:t>
            </a:r>
            <a:r>
              <a:rPr lang="en-GB" b="1" dirty="0"/>
              <a:t>developing</a:t>
            </a:r>
            <a:r>
              <a:rPr lang="en-GB" dirty="0"/>
              <a:t> the system further as it evolves.</a:t>
            </a:r>
          </a:p>
          <a:p>
            <a:pPr marL="285750" indent="-285750">
              <a:buClr>
                <a:srgbClr val="AFB9C2"/>
              </a:buClr>
            </a:pPr>
            <a:endParaRPr lang="en-GB" dirty="0"/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Technology </a:t>
            </a:r>
            <a:r>
              <a:rPr lang="en-US" altLang="zh-CN" b="1" dirty="0">
                <a:solidFill>
                  <a:schemeClr val="accent4"/>
                </a:solidFill>
              </a:rPr>
              <a:t>p</a:t>
            </a:r>
            <a:r>
              <a:rPr lang="en-GB" b="1" dirty="0">
                <a:solidFill>
                  <a:schemeClr val="accent4"/>
                </a:solidFill>
              </a:rPr>
              <a:t>revalence measures the distribution of technologies components are built with and the degree to which these technologies are modern and common according to the SIG benchmark.</a:t>
            </a:r>
            <a:endParaRPr lang="en-GB" dirty="0">
              <a:solidFill>
                <a:schemeClr val="accent4"/>
              </a:solidFill>
            </a:endParaRP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technology Prevalence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Are the used technologies modern and common in the software market?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D479009-FC59-7E4C-A5EB-32DE43B134CB}"/>
              </a:ext>
            </a:extLst>
          </p:cNvPr>
          <p:cNvSpPr/>
          <p:nvPr/>
        </p:nvSpPr>
        <p:spPr>
          <a:xfrm>
            <a:off x="7329435" y="4703253"/>
            <a:ext cx="4220987" cy="161514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68532C8-9A31-C54B-8BCF-DAFA98BF5100}"/>
              </a:ext>
            </a:extLst>
          </p:cNvPr>
          <p:cNvGrpSpPr/>
          <p:nvPr/>
        </p:nvGrpSpPr>
        <p:grpSpPr>
          <a:xfrm>
            <a:off x="8565048" y="2383717"/>
            <a:ext cx="1810800" cy="1530000"/>
            <a:chOff x="8486841" y="2311525"/>
            <a:chExt cx="1810800" cy="1530000"/>
          </a:xfrm>
        </p:grpSpPr>
        <p:sp>
          <p:nvSpPr>
            <p:cNvPr id="58" name="Hexagon 57">
              <a:extLst>
                <a:ext uri="{FF2B5EF4-FFF2-40B4-BE49-F238E27FC236}">
                  <a16:creationId xmlns:a16="http://schemas.microsoft.com/office/drawing/2014/main" id="{8B5D6C87-F29D-B74E-8968-BE4E9C263476}"/>
                </a:ext>
              </a:extLst>
            </p:cNvPr>
            <p:cNvSpPr/>
            <p:nvPr/>
          </p:nvSpPr>
          <p:spPr>
            <a:xfrm>
              <a:off x="8486841" y="2311525"/>
              <a:ext cx="1810800" cy="1530000"/>
            </a:xfrm>
            <a:prstGeom prst="hexagon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B91F59E9-42DC-C241-B62D-99845AFDDF3C}"/>
                </a:ext>
              </a:extLst>
            </p:cNvPr>
            <p:cNvSpPr/>
            <p:nvPr/>
          </p:nvSpPr>
          <p:spPr>
            <a:xfrm flipH="1">
              <a:off x="8525409" y="3086768"/>
              <a:ext cx="1341739" cy="720000"/>
            </a:xfrm>
            <a:prstGeom prst="parallelogram">
              <a:avLst>
                <a:gd name="adj" fmla="val 5062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0" name="Diamond 59">
              <a:extLst>
                <a:ext uri="{FF2B5EF4-FFF2-40B4-BE49-F238E27FC236}">
                  <a16:creationId xmlns:a16="http://schemas.microsoft.com/office/drawing/2014/main" id="{D52A1800-2164-5342-88E0-F4792F2FB9C0}"/>
                </a:ext>
              </a:extLst>
            </p:cNvPr>
            <p:cNvSpPr/>
            <p:nvPr/>
          </p:nvSpPr>
          <p:spPr>
            <a:xfrm>
              <a:off x="9522662" y="2351262"/>
              <a:ext cx="739940" cy="14543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A5CC82D1-615B-B143-AC5F-F147E0A328BC}"/>
                </a:ext>
              </a:extLst>
            </p:cNvPr>
            <p:cNvSpPr/>
            <p:nvPr/>
          </p:nvSpPr>
          <p:spPr>
            <a:xfrm flipH="1" flipV="1">
              <a:off x="8529158" y="2342338"/>
              <a:ext cx="1341739" cy="720000"/>
            </a:xfrm>
            <a:prstGeom prst="parallelogram">
              <a:avLst>
                <a:gd name="adj" fmla="val 5062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FDA2E86-766F-A24D-9C2B-3C90BDAD3AC0}"/>
                </a:ext>
              </a:extLst>
            </p:cNvPr>
            <p:cNvSpPr txBox="1"/>
            <p:nvPr/>
          </p:nvSpPr>
          <p:spPr>
            <a:xfrm>
              <a:off x="8963097" y="2525592"/>
              <a:ext cx="498619" cy="322268"/>
            </a:xfrm>
            <a:prstGeom prst="rect">
              <a:avLst/>
            </a:prstGeom>
            <a:noFill/>
          </p:spPr>
          <p:txBody>
            <a:bodyPr wrap="none" lIns="90000" rtlCol="0" anchor="ctr">
              <a:spAutoFit/>
            </a:bodyPr>
            <a:lstStyle/>
            <a:p>
              <a:pPr algn="ctr">
                <a:lnSpc>
                  <a:spcPct val="113000"/>
                </a:lnSpc>
              </a:pPr>
              <a:r>
                <a:rPr lang="en-US" sz="1400" b="1" dirty="0">
                  <a:solidFill>
                    <a:schemeClr val="bg1"/>
                  </a:solidFill>
                </a:rPr>
                <a:t>Java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8E06C17-6F19-3C47-A3BC-1DCD4F0338FC}"/>
                </a:ext>
              </a:extLst>
            </p:cNvPr>
            <p:cNvSpPr txBox="1"/>
            <p:nvPr/>
          </p:nvSpPr>
          <p:spPr>
            <a:xfrm>
              <a:off x="8990959" y="3272411"/>
              <a:ext cx="442898" cy="322268"/>
            </a:xfrm>
            <a:prstGeom prst="rect">
              <a:avLst/>
            </a:prstGeom>
            <a:noFill/>
          </p:spPr>
          <p:txBody>
            <a:bodyPr wrap="none" lIns="90000" rtlCol="0" anchor="ctr">
              <a:spAutoFit/>
            </a:bodyPr>
            <a:lstStyle/>
            <a:p>
              <a:pPr algn="ctr">
                <a:lnSpc>
                  <a:spcPct val="113000"/>
                </a:lnSpc>
              </a:pPr>
              <a:r>
                <a:rPr lang="en-US" sz="1400" b="1" dirty="0">
                  <a:solidFill>
                    <a:schemeClr val="bg1"/>
                  </a:solidFill>
                </a:rPr>
                <a:t>Lua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CDD62F0-FA81-A944-960F-EB79C6DA5724}"/>
                </a:ext>
              </a:extLst>
            </p:cNvPr>
            <p:cNvSpPr txBox="1"/>
            <p:nvPr/>
          </p:nvSpPr>
          <p:spPr>
            <a:xfrm>
              <a:off x="9600501" y="2915004"/>
              <a:ext cx="611213" cy="322268"/>
            </a:xfrm>
            <a:prstGeom prst="rect">
              <a:avLst/>
            </a:prstGeom>
            <a:noFill/>
          </p:spPr>
          <p:txBody>
            <a:bodyPr wrap="none" lIns="90000" rtlCol="0" anchor="ctr">
              <a:spAutoFit/>
            </a:bodyPr>
            <a:lstStyle/>
            <a:p>
              <a:pPr algn="ctr">
                <a:lnSpc>
                  <a:spcPct val="113000"/>
                </a:lnSpc>
              </a:pPr>
              <a:r>
                <a:rPr lang="en-US" sz="1400" b="1" dirty="0">
                  <a:solidFill>
                    <a:schemeClr val="tx2"/>
                  </a:solidFill>
                </a:rPr>
                <a:t>Cobol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F863A5-C3FB-D849-830B-594A286DC700}"/>
              </a:ext>
            </a:extLst>
          </p:cNvPr>
          <p:cNvGrpSpPr/>
          <p:nvPr/>
        </p:nvGrpSpPr>
        <p:grpSpPr>
          <a:xfrm>
            <a:off x="8338553" y="4641051"/>
            <a:ext cx="621413" cy="438302"/>
            <a:chOff x="8338553" y="4641051"/>
            <a:chExt cx="621413" cy="43830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8D7C293-72C7-4B45-A526-C44B3B4F138A}"/>
                </a:ext>
              </a:extLst>
            </p:cNvPr>
            <p:cNvSpPr/>
            <p:nvPr/>
          </p:nvSpPr>
          <p:spPr>
            <a:xfrm>
              <a:off x="8603616" y="4703253"/>
              <a:ext cx="162427" cy="376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0AA2C3E-0027-134D-A547-834C664E3CF6}"/>
                </a:ext>
              </a:extLst>
            </p:cNvPr>
            <p:cNvSpPr/>
            <p:nvPr/>
          </p:nvSpPr>
          <p:spPr>
            <a:xfrm>
              <a:off x="8797539" y="5033633"/>
              <a:ext cx="16242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1B884D-0E84-7A46-85CD-AC8CF15B48D2}"/>
                </a:ext>
              </a:extLst>
            </p:cNvPr>
            <p:cNvCxnSpPr/>
            <p:nvPr/>
          </p:nvCxnSpPr>
          <p:spPr>
            <a:xfrm>
              <a:off x="8338553" y="4647067"/>
              <a:ext cx="621413" cy="0"/>
            </a:xfrm>
            <a:prstGeom prst="line">
              <a:avLst/>
            </a:prstGeom>
            <a:ln w="19050">
              <a:solidFill>
                <a:srgbClr val="B3BEC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453A838-0155-A840-BBB5-4784A5088CAF}"/>
                </a:ext>
              </a:extLst>
            </p:cNvPr>
            <p:cNvSpPr/>
            <p:nvPr/>
          </p:nvSpPr>
          <p:spPr>
            <a:xfrm>
              <a:off x="8412354" y="4641051"/>
              <a:ext cx="162427" cy="43830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A57C9A5-F735-1A44-8920-6C4CD0501AAF}"/>
              </a:ext>
            </a:extLst>
          </p:cNvPr>
          <p:cNvGrpSpPr/>
          <p:nvPr/>
        </p:nvGrpSpPr>
        <p:grpSpPr>
          <a:xfrm>
            <a:off x="9869791" y="4647067"/>
            <a:ext cx="1072930" cy="432286"/>
            <a:chOff x="8338553" y="4647067"/>
            <a:chExt cx="1072930" cy="43228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9260665-59F5-1C4B-92C3-57B7B66251AC}"/>
                </a:ext>
              </a:extLst>
            </p:cNvPr>
            <p:cNvSpPr/>
            <p:nvPr/>
          </p:nvSpPr>
          <p:spPr>
            <a:xfrm>
              <a:off x="8603616" y="4732744"/>
              <a:ext cx="162427" cy="346609"/>
            </a:xfrm>
            <a:prstGeom prst="rect">
              <a:avLst/>
            </a:prstGeom>
            <a:solidFill>
              <a:srgbClr val="6076BB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6D98149-9C67-1A40-A825-F956DF91FA10}"/>
                </a:ext>
              </a:extLst>
            </p:cNvPr>
            <p:cNvSpPr/>
            <p:nvPr/>
          </p:nvSpPr>
          <p:spPr>
            <a:xfrm>
              <a:off x="8797539" y="4752474"/>
              <a:ext cx="162427" cy="326879"/>
            </a:xfrm>
            <a:prstGeom prst="rect">
              <a:avLst/>
            </a:prstGeom>
            <a:solidFill>
              <a:schemeClr val="accent6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8777675-C2CA-6847-8A06-0A1CD2AA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338553" y="4647067"/>
              <a:ext cx="1072930" cy="0"/>
            </a:xfrm>
            <a:prstGeom prst="line">
              <a:avLst/>
            </a:prstGeom>
            <a:ln w="19050">
              <a:solidFill>
                <a:srgbClr val="B3BEC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7E4BD17-9A00-384F-8865-DF8AF9F7DE36}"/>
                </a:ext>
              </a:extLst>
            </p:cNvPr>
            <p:cNvSpPr/>
            <p:nvPr/>
          </p:nvSpPr>
          <p:spPr>
            <a:xfrm>
              <a:off x="8412354" y="4688961"/>
              <a:ext cx="162427" cy="3903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98EA08A-1E7B-CF47-86C7-82411E88DC27}"/>
                </a:ext>
              </a:extLst>
            </p:cNvPr>
            <p:cNvSpPr/>
            <p:nvPr/>
          </p:nvSpPr>
          <p:spPr>
            <a:xfrm>
              <a:off x="8997277" y="4948187"/>
              <a:ext cx="162427" cy="1311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2A6B3D0-1BFD-C741-BB8F-BA9512C18BE1}"/>
                </a:ext>
              </a:extLst>
            </p:cNvPr>
            <p:cNvSpPr/>
            <p:nvPr/>
          </p:nvSpPr>
          <p:spPr>
            <a:xfrm>
              <a:off x="9193523" y="5005136"/>
              <a:ext cx="162427" cy="742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91" name="Right Arrow 90">
            <a:extLst>
              <a:ext uri="{FF2B5EF4-FFF2-40B4-BE49-F238E27FC236}">
                <a16:creationId xmlns:a16="http://schemas.microsoft.com/office/drawing/2014/main" id="{F7733ABA-5AD9-9047-90F5-D9213A9F6758}"/>
              </a:ext>
            </a:extLst>
          </p:cNvPr>
          <p:cNvSpPr/>
          <p:nvPr/>
        </p:nvSpPr>
        <p:spPr>
          <a:xfrm rot="5400000">
            <a:off x="9237258" y="4064727"/>
            <a:ext cx="477960" cy="367656"/>
          </a:xfrm>
          <a:prstGeom prst="rightArrow">
            <a:avLst/>
          </a:prstGeom>
          <a:solidFill>
            <a:srgbClr val="DB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>
              <a:solidFill>
                <a:schemeClr val="tx1"/>
              </a:solidFill>
              <a:latin typeface="Calibri Regular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137C1D3-E98E-394B-8D07-1A91AB762A88}"/>
              </a:ext>
            </a:extLst>
          </p:cNvPr>
          <p:cNvSpPr txBox="1"/>
          <p:nvPr/>
        </p:nvSpPr>
        <p:spPr>
          <a:xfrm>
            <a:off x="7698381" y="5141181"/>
            <a:ext cx="196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/>
                </a:solidFill>
              </a:rPr>
              <a:t>Usage</a:t>
            </a:r>
            <a:r>
              <a:rPr lang="en-US" sz="1400" b="1" dirty="0">
                <a:solidFill>
                  <a:schemeClr val="accent4"/>
                </a:solidFill>
              </a:rPr>
              <a:t> </a:t>
            </a:r>
            <a:r>
              <a:rPr lang="en-US" sz="1400" dirty="0">
                <a:solidFill>
                  <a:schemeClr val="accent4"/>
                </a:solidFill>
              </a:rPr>
              <a:t>in the </a:t>
            </a:r>
            <a:r>
              <a:rPr lang="en-US" sz="1400" b="1" dirty="0">
                <a:solidFill>
                  <a:schemeClr val="accent4"/>
                </a:solidFill>
              </a:rPr>
              <a:t>component</a:t>
            </a:r>
            <a:endParaRPr lang="en-US" sz="1400" dirty="0">
              <a:solidFill>
                <a:schemeClr val="accent4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07B0C37-ADC6-8146-8C89-5FB6D5106519}"/>
              </a:ext>
            </a:extLst>
          </p:cNvPr>
          <p:cNvSpPr txBox="1"/>
          <p:nvPr/>
        </p:nvSpPr>
        <p:spPr>
          <a:xfrm>
            <a:off x="9431221" y="5141181"/>
            <a:ext cx="196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/>
                </a:solidFill>
              </a:rPr>
              <a:t>Usage</a:t>
            </a:r>
            <a:r>
              <a:rPr lang="en-US" sz="1400" b="1" dirty="0">
                <a:solidFill>
                  <a:schemeClr val="accent4"/>
                </a:solidFill>
              </a:rPr>
              <a:t> </a:t>
            </a:r>
            <a:r>
              <a:rPr lang="en-US" sz="1400" dirty="0">
                <a:solidFill>
                  <a:schemeClr val="accent4"/>
                </a:solidFill>
              </a:rPr>
              <a:t>in the 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market</a:t>
            </a:r>
            <a:endParaRPr lang="en-US" sz="1400" dirty="0">
              <a:solidFill>
                <a:schemeClr val="accent4"/>
              </a:solidFill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C13B6B2B-2B96-6845-AB36-E0E70734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699" y="5235860"/>
            <a:ext cx="355600" cy="30226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B34A9C2-AF4F-E944-9612-9D5D7A4649B3}"/>
              </a:ext>
            </a:extLst>
          </p:cNvPr>
          <p:cNvSpPr txBox="1"/>
          <p:nvPr/>
        </p:nvSpPr>
        <p:spPr>
          <a:xfrm>
            <a:off x="8607964" y="2006642"/>
            <a:ext cx="171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Component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7E515C8-0DF9-CA47-B9DE-CCA32A902ADE}"/>
              </a:ext>
            </a:extLst>
          </p:cNvPr>
          <p:cNvSpPr/>
          <p:nvPr/>
        </p:nvSpPr>
        <p:spPr>
          <a:xfrm rot="5400000">
            <a:off x="10105312" y="4694804"/>
            <a:ext cx="407045" cy="395364"/>
          </a:xfrm>
          <a:prstGeom prst="rect">
            <a:avLst/>
          </a:prstGeom>
          <a:gradFill>
            <a:gsLst>
              <a:gs pos="0">
                <a:schemeClr val="bg1">
                  <a:alpha val="40000"/>
                </a:schemeClr>
              </a:gs>
              <a:gs pos="87000">
                <a:schemeClr val="bg1">
                  <a:alpha val="7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9894DF-11BA-CE42-AADF-6B2FB03DE100}"/>
              </a:ext>
            </a:extLst>
          </p:cNvPr>
          <p:cNvSpPr txBox="1"/>
          <p:nvPr/>
        </p:nvSpPr>
        <p:spPr>
          <a:xfrm>
            <a:off x="10168230" y="3380551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CDEFD24-429B-2A47-B90E-C66201761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320" y="5189426"/>
            <a:ext cx="440086" cy="3740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4B0D57-1820-0D44-A6D1-FA66FA1C0A69}"/>
              </a:ext>
            </a:extLst>
          </p:cNvPr>
          <p:cNvSpPr txBox="1"/>
          <p:nvPr/>
        </p:nvSpPr>
        <p:spPr>
          <a:xfrm>
            <a:off x="9290613" y="4778810"/>
            <a:ext cx="406735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/>
              <a:t>vs.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0428A0-4408-9597-9BDE-2A2C6ECD85E2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8/10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252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3" y="1385064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31783E2-FCA7-1F49-AB38-C1F4344A0A4E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13000"/>
              </a:lnSpc>
              <a:buNone/>
            </a:pPr>
            <a:r>
              <a:rPr lang="en-US" b="1" dirty="0">
                <a:solidFill>
                  <a:schemeClr val="accent1"/>
                </a:solidFill>
              </a:rPr>
              <a:t>Keep system </a:t>
            </a:r>
            <a:r>
              <a:rPr lang="en-US" altLang="zh-CN" b="1" dirty="0">
                <a:solidFill>
                  <a:schemeClr val="accent1"/>
                </a:solidFill>
              </a:rPr>
              <a:t>c</a:t>
            </a:r>
            <a:r>
              <a:rPr lang="en-US" b="1" dirty="0">
                <a:solidFill>
                  <a:schemeClr val="accent1"/>
                </a:solidFill>
              </a:rPr>
              <a:t>omponents </a:t>
            </a:r>
            <a:r>
              <a:rPr lang="en-US" altLang="zh-CN" b="1" dirty="0">
                <a:solidFill>
                  <a:schemeClr val="accent1"/>
                </a:solidFill>
              </a:rPr>
              <a:t>u</a:t>
            </a:r>
            <a:r>
              <a:rPr lang="en-US" b="1" dirty="0">
                <a:solidFill>
                  <a:schemeClr val="accent1"/>
                </a:solidFill>
              </a:rPr>
              <a:t>p to </a:t>
            </a:r>
            <a:r>
              <a:rPr lang="en-US" altLang="zh-CN" b="1" dirty="0">
                <a:solidFill>
                  <a:schemeClr val="accent1"/>
                </a:solidFill>
              </a:rPr>
              <a:t>d</a:t>
            </a:r>
            <a:r>
              <a:rPr lang="en-US" b="1" dirty="0">
                <a:solidFill>
                  <a:schemeClr val="accent1"/>
                </a:solidFill>
              </a:rPr>
              <a:t>ate</a:t>
            </a:r>
            <a:endParaRPr lang="en-US" b="1" dirty="0"/>
          </a:p>
          <a:p>
            <a:pPr indent="0">
              <a:buClr>
                <a:srgbClr val="AFB9C2"/>
              </a:buClr>
              <a:buNone/>
            </a:pPr>
            <a:endParaRPr lang="en-GB" dirty="0"/>
          </a:p>
          <a:p>
            <a:pPr marL="285750" indent="-285750"/>
            <a:r>
              <a:rPr lang="en-GB" dirty="0"/>
              <a:t>Components that are not part of the regular maintenance scope are at risk of becoming stale or abandoned, resulting in a </a:t>
            </a:r>
            <a:r>
              <a:rPr lang="en-GB" b="1" dirty="0"/>
              <a:t>loss of knowledge</a:t>
            </a:r>
            <a:r>
              <a:rPr lang="en-GB" dirty="0"/>
              <a:t> over crucial parts of the system as well as </a:t>
            </a:r>
            <a:r>
              <a:rPr lang="en-GB" b="1" dirty="0"/>
              <a:t>new modifications becoming more difficult to accommodate</a:t>
            </a:r>
            <a:r>
              <a:rPr lang="en-GB" dirty="0"/>
              <a:t>.</a:t>
            </a:r>
          </a:p>
          <a:p>
            <a:pPr marL="285750" indent="-285750"/>
            <a:r>
              <a:rPr lang="en-GB" dirty="0"/>
              <a:t>Regular maintenance should be uniformly distributed across the system to </a:t>
            </a:r>
            <a:r>
              <a:rPr lang="en-GB" b="1" dirty="0"/>
              <a:t>prevent developmental brittleness </a:t>
            </a:r>
            <a:r>
              <a:rPr lang="en-GB" dirty="0"/>
              <a:t>of the system once a modification is required due to changing business needs.</a:t>
            </a:r>
          </a:p>
          <a:p>
            <a:pPr marL="285750" indent="-285750"/>
            <a:endParaRPr lang="en-GB" dirty="0"/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Component </a:t>
            </a:r>
            <a:r>
              <a:rPr lang="en-US" altLang="zh-CN" b="1" dirty="0">
                <a:solidFill>
                  <a:schemeClr val="accent4"/>
                </a:solidFill>
              </a:rPr>
              <a:t>f</a:t>
            </a:r>
            <a:r>
              <a:rPr lang="en-GB" b="1" dirty="0" err="1">
                <a:solidFill>
                  <a:schemeClr val="accent4"/>
                </a:solidFill>
              </a:rPr>
              <a:t>reshness</a:t>
            </a:r>
            <a:r>
              <a:rPr lang="en-GB" b="1" dirty="0">
                <a:solidFill>
                  <a:schemeClr val="accent4"/>
                </a:solidFill>
              </a:rPr>
              <a:t> measures the distribution of recent code churn across the system components as regular maintenance is being made.</a:t>
            </a:r>
            <a:endParaRPr lang="en-GB" dirty="0">
              <a:solidFill>
                <a:schemeClr val="accent4"/>
              </a:solidFill>
            </a:endParaRPr>
          </a:p>
          <a:p>
            <a:pPr indent="0"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Component Freshness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How is maintenance distributed across the system components?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044150AF-E20C-E745-A78D-1A8A16065A7B}"/>
              </a:ext>
            </a:extLst>
          </p:cNvPr>
          <p:cNvSpPr txBox="1">
            <a:spLocks/>
          </p:cNvSpPr>
          <p:nvPr/>
        </p:nvSpPr>
        <p:spPr>
          <a:xfrm>
            <a:off x="9782599" y="2238738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rgbClr val="AFB9C2"/>
                </a:solidFill>
                <a:latin typeface="Calibri Regular"/>
              </a:rPr>
              <a:t>Inadvisable practice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BA5791-4E2C-6A4A-A34A-BEBEE0CCE258}"/>
              </a:ext>
            </a:extLst>
          </p:cNvPr>
          <p:cNvCxnSpPr>
            <a:cxnSpLocks/>
          </p:cNvCxnSpPr>
          <p:nvPr/>
        </p:nvCxnSpPr>
        <p:spPr>
          <a:xfrm flipH="1">
            <a:off x="9492532" y="2156124"/>
            <a:ext cx="1" cy="3587737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5E67E6-22B3-4442-8BA7-F379C9DF55E1}"/>
              </a:ext>
            </a:extLst>
          </p:cNvPr>
          <p:cNvSpPr txBox="1"/>
          <p:nvPr/>
        </p:nvSpPr>
        <p:spPr>
          <a:xfrm>
            <a:off x="7561465" y="5919990"/>
            <a:ext cx="1542558" cy="27308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r">
              <a:lnSpc>
                <a:spcPct val="113000"/>
              </a:lnSpc>
            </a:pPr>
            <a:r>
              <a:rPr lang="en-US" sz="11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Code Churn Percentage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833831-5F91-7543-8697-67D5F8D31AC1}"/>
              </a:ext>
            </a:extLst>
          </p:cNvPr>
          <p:cNvGrpSpPr/>
          <p:nvPr/>
        </p:nvGrpSpPr>
        <p:grpSpPr>
          <a:xfrm>
            <a:off x="7338517" y="3010072"/>
            <a:ext cx="1980000" cy="1939346"/>
            <a:chOff x="7335038" y="2494506"/>
            <a:chExt cx="1980000" cy="2093071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7660F4-488B-DF46-856B-5558E5DAE2E5}"/>
                </a:ext>
              </a:extLst>
            </p:cNvPr>
            <p:cNvGrpSpPr/>
            <p:nvPr/>
          </p:nvGrpSpPr>
          <p:grpSpPr>
            <a:xfrm>
              <a:off x="7335038" y="2877577"/>
              <a:ext cx="1980000" cy="1710000"/>
              <a:chOff x="7691064" y="2104327"/>
              <a:chExt cx="3344688" cy="2536305"/>
            </a:xfrm>
          </p:grpSpPr>
          <p:sp>
            <p:nvSpPr>
              <p:cNvPr id="108" name="Hexagon 107">
                <a:extLst>
                  <a:ext uri="{FF2B5EF4-FFF2-40B4-BE49-F238E27FC236}">
                    <a16:creationId xmlns:a16="http://schemas.microsoft.com/office/drawing/2014/main" id="{1FF122E6-DDD8-F546-B0F6-C0A2C46D8A93}"/>
                  </a:ext>
                </a:extLst>
              </p:cNvPr>
              <p:cNvSpPr/>
              <p:nvPr/>
            </p:nvSpPr>
            <p:spPr>
              <a:xfrm>
                <a:off x="10163430" y="2104327"/>
                <a:ext cx="872322" cy="731797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109" name="Hexagon 108">
                <a:extLst>
                  <a:ext uri="{FF2B5EF4-FFF2-40B4-BE49-F238E27FC236}">
                    <a16:creationId xmlns:a16="http://schemas.microsoft.com/office/drawing/2014/main" id="{CCE07301-643A-6949-AAE2-949230110C38}"/>
                  </a:ext>
                </a:extLst>
              </p:cNvPr>
              <p:cNvSpPr/>
              <p:nvPr/>
            </p:nvSpPr>
            <p:spPr>
              <a:xfrm>
                <a:off x="7691064" y="2137544"/>
                <a:ext cx="872322" cy="731797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110" name="Hexagon 109">
                <a:extLst>
                  <a:ext uri="{FF2B5EF4-FFF2-40B4-BE49-F238E27FC236}">
                    <a16:creationId xmlns:a16="http://schemas.microsoft.com/office/drawing/2014/main" id="{13739F70-3F65-6F42-946E-64CAB95B31BD}"/>
                  </a:ext>
                </a:extLst>
              </p:cNvPr>
              <p:cNvSpPr/>
              <p:nvPr/>
            </p:nvSpPr>
            <p:spPr>
              <a:xfrm>
                <a:off x="8579967" y="2588077"/>
                <a:ext cx="1329462" cy="1115295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165100" dist="38100" dir="2700000" algn="tl" rotWithShape="0">
                  <a:schemeClr val="accent4">
                    <a:alpha val="5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111" name="Hexagon 110">
                <a:extLst>
                  <a:ext uri="{FF2B5EF4-FFF2-40B4-BE49-F238E27FC236}">
                    <a16:creationId xmlns:a16="http://schemas.microsoft.com/office/drawing/2014/main" id="{DA3DCB16-1C67-9D48-A51A-F1F2C862BC92}"/>
                  </a:ext>
                </a:extLst>
              </p:cNvPr>
              <p:cNvSpPr/>
              <p:nvPr/>
            </p:nvSpPr>
            <p:spPr>
              <a:xfrm>
                <a:off x="7706624" y="3531783"/>
                <a:ext cx="872322" cy="731797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112" name="Hexagon 111">
                <a:extLst>
                  <a:ext uri="{FF2B5EF4-FFF2-40B4-BE49-F238E27FC236}">
                    <a16:creationId xmlns:a16="http://schemas.microsoft.com/office/drawing/2014/main" id="{D31BA72D-F3BB-BD4D-BC56-C8B1C9492308}"/>
                  </a:ext>
                </a:extLst>
              </p:cNvPr>
              <p:cNvSpPr/>
              <p:nvPr/>
            </p:nvSpPr>
            <p:spPr>
              <a:xfrm>
                <a:off x="10162410" y="3239325"/>
                <a:ext cx="872322" cy="731797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accent1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113" name="Hexagon 112">
                <a:extLst>
                  <a:ext uri="{FF2B5EF4-FFF2-40B4-BE49-F238E27FC236}">
                    <a16:creationId xmlns:a16="http://schemas.microsoft.com/office/drawing/2014/main" id="{1414E843-E725-914C-83ED-95D626538803}"/>
                  </a:ext>
                </a:extLst>
              </p:cNvPr>
              <p:cNvSpPr/>
              <p:nvPr/>
            </p:nvSpPr>
            <p:spPr>
              <a:xfrm>
                <a:off x="9295444" y="3908835"/>
                <a:ext cx="872322" cy="731797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accent1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</p:grp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7BD72C1B-408C-F54E-85E2-B13CE8E7F33E}"/>
                </a:ext>
              </a:extLst>
            </p:cNvPr>
            <p:cNvSpPr/>
            <p:nvPr/>
          </p:nvSpPr>
          <p:spPr>
            <a:xfrm>
              <a:off x="8090648" y="2494506"/>
              <a:ext cx="516400" cy="493384"/>
            </a:xfrm>
            <a:prstGeom prst="hexagon">
              <a:avLst/>
            </a:prstGeom>
            <a:gradFill flip="none" rotWithShape="1">
              <a:gsLst>
                <a:gs pos="0">
                  <a:schemeClr val="accent4">
                    <a:tint val="66000"/>
                    <a:satMod val="160000"/>
                  </a:schemeClr>
                </a:gs>
                <a:gs pos="50000">
                  <a:schemeClr val="accent4">
                    <a:tint val="44500"/>
                    <a:satMod val="160000"/>
                  </a:schemeClr>
                </a:gs>
                <a:gs pos="100000">
                  <a:schemeClr val="accent4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accent1"/>
              </a:solidFill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0892FB-DE9F-884E-92D8-49E0A696EB7D}"/>
              </a:ext>
            </a:extLst>
          </p:cNvPr>
          <p:cNvGrpSpPr/>
          <p:nvPr/>
        </p:nvGrpSpPr>
        <p:grpSpPr>
          <a:xfrm>
            <a:off x="9627854" y="2978449"/>
            <a:ext cx="1980000" cy="1940400"/>
            <a:chOff x="9639230" y="2514562"/>
            <a:chExt cx="1980000" cy="20336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B48C91-E7EA-994B-88CF-33D9764AF46C}"/>
                </a:ext>
              </a:extLst>
            </p:cNvPr>
            <p:cNvGrpSpPr/>
            <p:nvPr/>
          </p:nvGrpSpPr>
          <p:grpSpPr>
            <a:xfrm>
              <a:off x="9639230" y="2838215"/>
              <a:ext cx="1980000" cy="1710000"/>
              <a:chOff x="7689725" y="2104327"/>
              <a:chExt cx="3346027" cy="2537428"/>
            </a:xfrm>
          </p:grpSpPr>
          <p:sp>
            <p:nvSpPr>
              <p:cNvPr id="46" name="Hexagon 45">
                <a:extLst>
                  <a:ext uri="{FF2B5EF4-FFF2-40B4-BE49-F238E27FC236}">
                    <a16:creationId xmlns:a16="http://schemas.microsoft.com/office/drawing/2014/main" id="{FA49C4EC-6C2D-3C45-AD98-5F5C9D7905A9}"/>
                  </a:ext>
                </a:extLst>
              </p:cNvPr>
              <p:cNvSpPr/>
              <p:nvPr/>
            </p:nvSpPr>
            <p:spPr>
              <a:xfrm>
                <a:off x="10162090" y="2104327"/>
                <a:ext cx="873662" cy="732920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30000">
                    <a:schemeClr val="accent4">
                      <a:shade val="67500"/>
                      <a:satMod val="115000"/>
                    </a:schemeClr>
                  </a:gs>
                  <a:gs pos="58000">
                    <a:schemeClr val="accent4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47" name="Hexagon 46">
                <a:extLst>
                  <a:ext uri="{FF2B5EF4-FFF2-40B4-BE49-F238E27FC236}">
                    <a16:creationId xmlns:a16="http://schemas.microsoft.com/office/drawing/2014/main" id="{82EDD01A-7188-CE44-8A33-2AEDFFEA1835}"/>
                  </a:ext>
                </a:extLst>
              </p:cNvPr>
              <p:cNvSpPr/>
              <p:nvPr/>
            </p:nvSpPr>
            <p:spPr>
              <a:xfrm>
                <a:off x="7689725" y="2137544"/>
                <a:ext cx="873662" cy="732920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/>
                  </a:gs>
                  <a:gs pos="50000">
                    <a:schemeClr val="accent4">
                      <a:lumMod val="60000"/>
                      <a:lumOff val="40000"/>
                    </a:schemeClr>
                  </a:gs>
                  <a:gs pos="100000">
                    <a:srgbClr val="EFF4F9"/>
                  </a:gs>
                </a:gsLst>
                <a:lin ang="2700000" scaled="1"/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48" name="Hexagon 47">
                <a:extLst>
                  <a:ext uri="{FF2B5EF4-FFF2-40B4-BE49-F238E27FC236}">
                    <a16:creationId xmlns:a16="http://schemas.microsoft.com/office/drawing/2014/main" id="{ACD209EC-63AE-7F43-BADA-F4B958B4FDBC}"/>
                  </a:ext>
                </a:extLst>
              </p:cNvPr>
              <p:cNvSpPr/>
              <p:nvPr/>
            </p:nvSpPr>
            <p:spPr>
              <a:xfrm>
                <a:off x="8577923" y="2588078"/>
                <a:ext cx="1331503" cy="1117007"/>
              </a:xfrm>
              <a:prstGeom prst="hexagon">
                <a:avLst/>
              </a:prstGeom>
              <a:gradFill flip="none" rotWithShape="1">
                <a:gsLst>
                  <a:gs pos="38000">
                    <a:schemeClr val="accent4">
                      <a:shade val="30000"/>
                      <a:satMod val="115000"/>
                    </a:schemeClr>
                  </a:gs>
                  <a:gs pos="75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165100" dist="38100" dir="2700000" algn="tl" rotWithShape="0">
                  <a:schemeClr val="accent4">
                    <a:alpha val="5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49" name="Hexagon 48">
                <a:extLst>
                  <a:ext uri="{FF2B5EF4-FFF2-40B4-BE49-F238E27FC236}">
                    <a16:creationId xmlns:a16="http://schemas.microsoft.com/office/drawing/2014/main" id="{41D81B41-D73D-2549-A581-E6507FB549D8}"/>
                  </a:ext>
                </a:extLst>
              </p:cNvPr>
              <p:cNvSpPr/>
              <p:nvPr/>
            </p:nvSpPr>
            <p:spPr>
              <a:xfrm>
                <a:off x="7705282" y="3531783"/>
                <a:ext cx="873662" cy="732920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8000">
                    <a:schemeClr val="accent4">
                      <a:lumMod val="60000"/>
                      <a:lumOff val="40000"/>
                    </a:schemeClr>
                  </a:gs>
                  <a:gs pos="64000">
                    <a:srgbClr val="EFF4F9"/>
                  </a:gs>
                </a:gsLst>
                <a:lin ang="13500000" scaled="1"/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50" name="Hexagon 49">
                <a:extLst>
                  <a:ext uri="{FF2B5EF4-FFF2-40B4-BE49-F238E27FC236}">
                    <a16:creationId xmlns:a16="http://schemas.microsoft.com/office/drawing/2014/main" id="{6B330432-3976-B34D-9F09-67AEE49F6021}"/>
                  </a:ext>
                </a:extLst>
              </p:cNvPr>
              <p:cNvSpPr/>
              <p:nvPr/>
            </p:nvSpPr>
            <p:spPr>
              <a:xfrm>
                <a:off x="10161068" y="3239325"/>
                <a:ext cx="873662" cy="732920"/>
              </a:xfrm>
              <a:prstGeom prst="hexagon">
                <a:avLst/>
              </a:prstGeom>
              <a:solidFill>
                <a:schemeClr val="bg2"/>
              </a:solidFill>
              <a:ln w="19050">
                <a:solidFill>
                  <a:schemeClr val="tx1">
                    <a:lumMod val="60000"/>
                    <a:lumOff val="40000"/>
                  </a:schemeClr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88A8F9CF-7888-CB4B-AE5A-A6A3505449F4}"/>
                  </a:ext>
                </a:extLst>
              </p:cNvPr>
              <p:cNvSpPr/>
              <p:nvPr/>
            </p:nvSpPr>
            <p:spPr>
              <a:xfrm>
                <a:off x="9294102" y="3908835"/>
                <a:ext cx="873662" cy="732920"/>
              </a:xfrm>
              <a:prstGeom prst="hexagon">
                <a:avLst/>
              </a:prstGeom>
              <a:solidFill>
                <a:schemeClr val="bg2"/>
              </a:solidFill>
              <a:ln w="19050">
                <a:solidFill>
                  <a:schemeClr val="tx1">
                    <a:lumMod val="60000"/>
                    <a:lumOff val="40000"/>
                  </a:schemeClr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</p:grp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E19AC162-561B-8A4D-8E83-90E72F87EDC8}"/>
                </a:ext>
              </a:extLst>
            </p:cNvPr>
            <p:cNvSpPr/>
            <p:nvPr/>
          </p:nvSpPr>
          <p:spPr>
            <a:xfrm>
              <a:off x="10386049" y="2514562"/>
              <a:ext cx="516986" cy="493923"/>
            </a:xfrm>
            <a:prstGeom prst="hexagon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8000">
                  <a:schemeClr val="accent4">
                    <a:lumMod val="60000"/>
                    <a:lumOff val="40000"/>
                  </a:schemeClr>
                </a:gs>
                <a:gs pos="64000">
                  <a:srgbClr val="EFF4F9"/>
                </a:gs>
              </a:gsLst>
              <a:lin ang="13500000" scaled="1"/>
              <a:tileRect/>
            </a:gradFill>
            <a:ln w="19050">
              <a:solidFill>
                <a:schemeClr val="tx2"/>
              </a:solidFill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</p:grp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059056F5-5B13-0145-95C5-90AA9B53FB1E}"/>
              </a:ext>
            </a:extLst>
          </p:cNvPr>
          <p:cNvSpPr txBox="1">
            <a:spLocks/>
          </p:cNvSpPr>
          <p:nvPr/>
        </p:nvSpPr>
        <p:spPr>
          <a:xfrm>
            <a:off x="7572673" y="2244718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Distributed Churn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C58A29-076B-0740-B1B9-89BAEF0AEB66}"/>
              </a:ext>
            </a:extLst>
          </p:cNvPr>
          <p:cNvSpPr/>
          <p:nvPr/>
        </p:nvSpPr>
        <p:spPr>
          <a:xfrm>
            <a:off x="9104026" y="5957604"/>
            <a:ext cx="2405270" cy="181005"/>
          </a:xfrm>
          <a:prstGeom prst="rect">
            <a:avLst/>
          </a:prstGeom>
          <a:gradFill flip="none" rotWithShape="1">
            <a:gsLst>
              <a:gs pos="48008">
                <a:schemeClr val="accent4"/>
              </a:gs>
              <a:gs pos="11000">
                <a:schemeClr val="accent4">
                  <a:lumMod val="50000"/>
                </a:schemeClr>
              </a:gs>
              <a:gs pos="83000">
                <a:schemeClr val="accent4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solidFill>
              <a:schemeClr val="accent4"/>
            </a:solidFill>
          </a:ln>
          <a:effectLst>
            <a:outerShdw blurRad="190500" dist="381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0247235-99EB-FA26-56D7-52DE67DA819F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9/10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986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3" y="1373489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31783E2-FCA7-1F49-AB38-C1F4344A0A4E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13000"/>
              </a:lnSpc>
              <a:buNone/>
            </a:pPr>
            <a:r>
              <a:rPr lang="en-GB" b="1" dirty="0">
                <a:solidFill>
                  <a:schemeClr val="accent1"/>
                </a:solidFill>
              </a:rPr>
              <a:t>Knowledge distribution</a:t>
            </a:r>
            <a:endParaRPr lang="en-US" dirty="0"/>
          </a:p>
          <a:p>
            <a:pPr indent="0">
              <a:buClr>
                <a:srgbClr val="AFB9C2"/>
              </a:buClr>
              <a:buNone/>
            </a:pPr>
            <a:endParaRPr lang="en-GB" dirty="0"/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Components that are maintained by only a </a:t>
            </a:r>
            <a:r>
              <a:rPr lang="en-GB" b="1" dirty="0"/>
              <a:t>single author </a:t>
            </a:r>
            <a:r>
              <a:rPr lang="en-GB" dirty="0"/>
              <a:t>is a developmental risk as </a:t>
            </a:r>
            <a:r>
              <a:rPr lang="en-GB" b="1" dirty="0"/>
              <a:t>other developers will be less efficient </a:t>
            </a:r>
            <a:r>
              <a:rPr lang="en-GB" dirty="0"/>
              <a:t>in working in this code. 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Likewise, a single component that is worked on by </a:t>
            </a:r>
            <a:r>
              <a:rPr lang="en-GB" b="1" dirty="0"/>
              <a:t>too many authors </a:t>
            </a:r>
            <a:r>
              <a:rPr lang="en-GB" dirty="0"/>
              <a:t>indicates the development team lacking clear responsibilities and misaligned ownership over </a:t>
            </a:r>
            <a:r>
              <a:rPr lang="en-GB" b="1" dirty="0"/>
              <a:t>business contexts</a:t>
            </a:r>
            <a:r>
              <a:rPr lang="en-GB" dirty="0"/>
              <a:t>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Knowledge distribution among team members </a:t>
            </a:r>
            <a:r>
              <a:rPr lang="en-GB" b="1" dirty="0"/>
              <a:t>facilitates evolution of business functionality </a:t>
            </a:r>
            <a:r>
              <a:rPr lang="en-GB" dirty="0"/>
              <a:t>by making sure everyone knows their way around the codebase.</a:t>
            </a:r>
          </a:p>
          <a:p>
            <a:pPr indent="0">
              <a:buClr>
                <a:srgbClr val="AFB9C2"/>
              </a:buClr>
              <a:buNone/>
            </a:pPr>
            <a:endParaRPr lang="en-GB" dirty="0"/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Knowledge distribution is assessed based on the number of authors that have made changes to </a:t>
            </a:r>
            <a:r>
              <a:rPr lang="en-US" altLang="zh-CN" b="1" dirty="0">
                <a:solidFill>
                  <a:schemeClr val="accent4"/>
                </a:solidFill>
              </a:rPr>
              <a:t>a</a:t>
            </a:r>
            <a:r>
              <a:rPr lang="zh-CN" altLang="en-US" b="1" dirty="0">
                <a:solidFill>
                  <a:schemeClr val="accent4"/>
                </a:solidFill>
              </a:rPr>
              <a:t> </a:t>
            </a:r>
            <a:r>
              <a:rPr lang="en-US" altLang="zh-CN" b="1" dirty="0">
                <a:solidFill>
                  <a:schemeClr val="accent4"/>
                </a:solidFill>
              </a:rPr>
              <a:t>certain</a:t>
            </a:r>
            <a:r>
              <a:rPr lang="zh-CN" altLang="en-US" b="1" dirty="0">
                <a:solidFill>
                  <a:schemeClr val="accent4"/>
                </a:solidFill>
              </a:rPr>
              <a:t> </a:t>
            </a:r>
            <a:r>
              <a:rPr lang="en-US" altLang="zh-CN" b="1" dirty="0">
                <a:solidFill>
                  <a:schemeClr val="accent4"/>
                </a:solidFill>
              </a:rPr>
              <a:t>component</a:t>
            </a:r>
            <a:r>
              <a:rPr lang="en-GB" b="1" dirty="0">
                <a:solidFill>
                  <a:schemeClr val="accent4"/>
                </a:solidFill>
              </a:rPr>
              <a:t>.</a:t>
            </a:r>
            <a:endParaRPr lang="en-GB" dirty="0">
              <a:solidFill>
                <a:schemeClr val="accent4"/>
              </a:solidFill>
            </a:endParaRP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A4FEA665-9040-7942-A1C5-0276FA1A30E0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10/10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knowledge distribution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Is knowledge distributed across the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system/landscape</a:t>
            </a:r>
            <a:r>
              <a:rPr lang="en-GB" dirty="0">
                <a:solidFill>
                  <a:schemeClr val="accent1"/>
                </a:solidFill>
              </a:rPr>
              <a:t> architecture?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68D6C67-462D-C248-88F4-368032216D65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9175796" y="2938894"/>
            <a:ext cx="103799" cy="458840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33CC0C75-E05F-5E49-8DB6-FFEBAABC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311" y="5125554"/>
            <a:ext cx="535940" cy="45554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8C32867-DCEF-9D46-997D-0D4AB7E66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299" y="3278959"/>
            <a:ext cx="535940" cy="45554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53852A-4F6C-AE4B-9F57-DEC9CF4B4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029" y="4216649"/>
            <a:ext cx="535940" cy="45554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24E4570-D4F1-5D44-B969-354BC58E5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874" y="3967586"/>
            <a:ext cx="535940" cy="45554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4FE75C3-E39B-324C-8D4A-B37BCF661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24" y="2468317"/>
            <a:ext cx="535940" cy="45554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B7DE7C5-53C8-144C-80C8-84194F805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826" y="2483345"/>
            <a:ext cx="535940" cy="455549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3D28DF8-5010-9F49-A6A4-FB7C86576CF0}"/>
              </a:ext>
            </a:extLst>
          </p:cNvPr>
          <p:cNvCxnSpPr>
            <a:cxnSpLocks/>
          </p:cNvCxnSpPr>
          <p:nvPr/>
        </p:nvCxnSpPr>
        <p:spPr>
          <a:xfrm>
            <a:off x="8471787" y="3643614"/>
            <a:ext cx="445880" cy="60033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8B0D716-D0E9-B942-927D-A07770B67E4C}"/>
              </a:ext>
            </a:extLst>
          </p:cNvPr>
          <p:cNvCxnSpPr>
            <a:cxnSpLocks/>
          </p:cNvCxnSpPr>
          <p:nvPr/>
        </p:nvCxnSpPr>
        <p:spPr>
          <a:xfrm flipV="1">
            <a:off x="8103131" y="4136244"/>
            <a:ext cx="634232" cy="143653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7CEDC23-16BA-2248-8E13-124E644C9EBB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8587281" y="4640954"/>
            <a:ext cx="462122" cy="484600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1FF073F-B618-324A-AC4E-E4D7FAFFF759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9989441" y="4423135"/>
            <a:ext cx="313588" cy="21289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F802D99-71C0-7047-B08E-0639D2B477F9}"/>
              </a:ext>
            </a:extLst>
          </p:cNvPr>
          <p:cNvCxnSpPr>
            <a:cxnSpLocks/>
          </p:cNvCxnSpPr>
          <p:nvPr/>
        </p:nvCxnSpPr>
        <p:spPr>
          <a:xfrm flipH="1">
            <a:off x="10083967" y="3629452"/>
            <a:ext cx="551583" cy="119945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71617D5-727F-0644-8FA6-E001941EB01A}"/>
              </a:ext>
            </a:extLst>
          </p:cNvPr>
          <p:cNvCxnSpPr>
            <a:cxnSpLocks/>
          </p:cNvCxnSpPr>
          <p:nvPr/>
        </p:nvCxnSpPr>
        <p:spPr>
          <a:xfrm flipH="1">
            <a:off x="9781562" y="2985143"/>
            <a:ext cx="302406" cy="412591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0C282E6-CF45-4044-95E6-B0DC04E4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265" y="3270517"/>
            <a:ext cx="535940" cy="45554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6BC258-B5E6-2D40-A8C2-B5AA2707B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371" y="4625940"/>
            <a:ext cx="535940" cy="45554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6A02DD4-66D8-4041-B9F2-81F9147E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500" y="2706651"/>
            <a:ext cx="535940" cy="455549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A83FC6-FF15-3940-A08A-3AA55C1F67A7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319311" y="4423135"/>
            <a:ext cx="498737" cy="430580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CC54A2-E6C3-8F4A-8792-B7287ED276D1}"/>
              </a:ext>
            </a:extLst>
          </p:cNvPr>
          <p:cNvCxnSpPr>
            <a:cxnSpLocks/>
          </p:cNvCxnSpPr>
          <p:nvPr/>
        </p:nvCxnSpPr>
        <p:spPr>
          <a:xfrm flipH="1">
            <a:off x="9989441" y="3156386"/>
            <a:ext cx="591027" cy="442940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78B7FCC-8FCE-D446-BD79-76FD2583D2E1}"/>
              </a:ext>
            </a:extLst>
          </p:cNvPr>
          <p:cNvCxnSpPr>
            <a:cxnSpLocks/>
          </p:cNvCxnSpPr>
          <p:nvPr/>
        </p:nvCxnSpPr>
        <p:spPr>
          <a:xfrm flipH="1" flipV="1">
            <a:off x="8044478" y="2840965"/>
            <a:ext cx="62923" cy="437994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C00B606-8B28-8C4B-B332-47F329F638B2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8471787" y="2552073"/>
            <a:ext cx="436039" cy="159047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6F555DC-BA29-C348-8134-37863C2B0298}"/>
              </a:ext>
            </a:extLst>
          </p:cNvPr>
          <p:cNvSpPr txBox="1"/>
          <p:nvPr/>
        </p:nvSpPr>
        <p:spPr>
          <a:xfrm>
            <a:off x="9013748" y="4785607"/>
            <a:ext cx="107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F981A"/>
                </a:solidFill>
                <a:latin typeface="Calibri Regular"/>
              </a:rPr>
              <a:t>Crowded</a:t>
            </a:r>
          </a:p>
          <a:p>
            <a:r>
              <a:rPr lang="en-US" sz="1200" b="1" dirty="0">
                <a:solidFill>
                  <a:srgbClr val="EF981A"/>
                </a:solidFill>
                <a:latin typeface="Calibri Regular"/>
              </a:rPr>
              <a:t>Development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0D0D7A3-E226-A248-8B57-F4FA0AE74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283" y="2856439"/>
            <a:ext cx="535940" cy="455549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C337244-E817-9245-B761-EF327488226B}"/>
              </a:ext>
            </a:extLst>
          </p:cNvPr>
          <p:cNvCxnSpPr>
            <a:cxnSpLocks/>
          </p:cNvCxnSpPr>
          <p:nvPr/>
        </p:nvCxnSpPr>
        <p:spPr>
          <a:xfrm>
            <a:off x="8818048" y="3340630"/>
            <a:ext cx="231355" cy="142356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C6BF8A2-89CB-D64A-9618-FA981E889145}"/>
              </a:ext>
            </a:extLst>
          </p:cNvPr>
          <p:cNvCxnSpPr>
            <a:cxnSpLocks/>
          </p:cNvCxnSpPr>
          <p:nvPr/>
        </p:nvCxnSpPr>
        <p:spPr>
          <a:xfrm flipH="1" flipV="1">
            <a:off x="8279508" y="2780020"/>
            <a:ext cx="242556" cy="214491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Hexagon 59">
            <a:extLst>
              <a:ext uri="{FF2B5EF4-FFF2-40B4-BE49-F238E27FC236}">
                <a16:creationId xmlns:a16="http://schemas.microsoft.com/office/drawing/2014/main" id="{4C0FAC24-B19A-344C-B2BF-7FC1F1EBE4DB}"/>
              </a:ext>
            </a:extLst>
          </p:cNvPr>
          <p:cNvSpPr/>
          <p:nvPr/>
        </p:nvSpPr>
        <p:spPr>
          <a:xfrm>
            <a:off x="8764645" y="3479570"/>
            <a:ext cx="1370488" cy="1157968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FC4E45EE-735E-EA4A-AB14-3EB96242EE30}"/>
              </a:ext>
            </a:extLst>
          </p:cNvPr>
          <p:cNvSpPr/>
          <p:nvPr/>
        </p:nvSpPr>
        <p:spPr>
          <a:xfrm>
            <a:off x="8801110" y="3510380"/>
            <a:ext cx="1297558" cy="1096348"/>
          </a:xfrm>
          <a:prstGeom prst="hexagon">
            <a:avLst/>
          </a:prstGeom>
          <a:gradFill>
            <a:gsLst>
              <a:gs pos="62000">
                <a:schemeClr val="accent4"/>
              </a:gs>
              <a:gs pos="48000">
                <a:schemeClr val="accent4"/>
              </a:gs>
              <a:gs pos="10000">
                <a:schemeClr val="accent2"/>
              </a:gs>
              <a:gs pos="88000">
                <a:schemeClr val="accent3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067B8D-EF18-D341-B5CA-D4ABB746E495}"/>
              </a:ext>
            </a:extLst>
          </p:cNvPr>
          <p:cNvSpPr txBox="1"/>
          <p:nvPr/>
        </p:nvSpPr>
        <p:spPr>
          <a:xfrm>
            <a:off x="9344201" y="4551309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F96C9E-98AF-A74E-855F-D75FE91344DE}"/>
              </a:ext>
            </a:extLst>
          </p:cNvPr>
          <p:cNvGrpSpPr/>
          <p:nvPr/>
        </p:nvGrpSpPr>
        <p:grpSpPr>
          <a:xfrm>
            <a:off x="7591241" y="2055490"/>
            <a:ext cx="780952" cy="659851"/>
            <a:chOff x="8764645" y="3425659"/>
            <a:chExt cx="1370488" cy="1157968"/>
          </a:xfrm>
        </p:grpSpPr>
        <p:sp>
          <p:nvSpPr>
            <p:cNvPr id="63" name="Hexagon 62">
              <a:extLst>
                <a:ext uri="{FF2B5EF4-FFF2-40B4-BE49-F238E27FC236}">
                  <a16:creationId xmlns:a16="http://schemas.microsoft.com/office/drawing/2014/main" id="{363014A2-58D6-EC48-8346-6B19AC4FF283}"/>
                </a:ext>
              </a:extLst>
            </p:cNvPr>
            <p:cNvSpPr/>
            <p:nvPr/>
          </p:nvSpPr>
          <p:spPr>
            <a:xfrm>
              <a:off x="8764645" y="3425659"/>
              <a:ext cx="1370488" cy="1157968"/>
            </a:xfrm>
            <a:prstGeom prst="hexagon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  <p:sp>
          <p:nvSpPr>
            <p:cNvPr id="67" name="Hexagon 66">
              <a:extLst>
                <a:ext uri="{FF2B5EF4-FFF2-40B4-BE49-F238E27FC236}">
                  <a16:creationId xmlns:a16="http://schemas.microsoft.com/office/drawing/2014/main" id="{FADBA0E7-1B22-5845-A9A4-BAAA49F8793B}"/>
                </a:ext>
              </a:extLst>
            </p:cNvPr>
            <p:cNvSpPr/>
            <p:nvPr/>
          </p:nvSpPr>
          <p:spPr>
            <a:xfrm>
              <a:off x="8818889" y="3471490"/>
              <a:ext cx="1262000" cy="1066305"/>
            </a:xfrm>
            <a:prstGeom prst="hexagon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BBEAC1C-950B-7A48-BF64-88223939DB48}"/>
              </a:ext>
            </a:extLst>
          </p:cNvPr>
          <p:cNvSpPr txBox="1"/>
          <p:nvPr/>
        </p:nvSpPr>
        <p:spPr>
          <a:xfrm>
            <a:off x="10818195" y="4834587"/>
            <a:ext cx="1055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F981A"/>
                </a:solidFill>
                <a:latin typeface="Calibri Regular"/>
              </a:rPr>
              <a:t>Knowledge monopoly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8ADA11-411A-9A4B-9A1E-76EC048BA225}"/>
              </a:ext>
            </a:extLst>
          </p:cNvPr>
          <p:cNvCxnSpPr>
            <a:cxnSpLocks/>
          </p:cNvCxnSpPr>
          <p:nvPr/>
        </p:nvCxnSpPr>
        <p:spPr>
          <a:xfrm flipH="1">
            <a:off x="10463646" y="4730977"/>
            <a:ext cx="39353" cy="408473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2CBCE3C-F908-4B4C-A1E9-5D8B28C31E79}"/>
              </a:ext>
            </a:extLst>
          </p:cNvPr>
          <p:cNvGrpSpPr/>
          <p:nvPr/>
        </p:nvGrpSpPr>
        <p:grpSpPr>
          <a:xfrm>
            <a:off x="9988558" y="5192889"/>
            <a:ext cx="950176" cy="802834"/>
            <a:chOff x="8764645" y="3425659"/>
            <a:chExt cx="1370488" cy="1157968"/>
          </a:xfrm>
        </p:grpSpPr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B767350A-F52D-2D49-90E2-3873B7B47F96}"/>
                </a:ext>
              </a:extLst>
            </p:cNvPr>
            <p:cNvSpPr/>
            <p:nvPr/>
          </p:nvSpPr>
          <p:spPr>
            <a:xfrm>
              <a:off x="8764645" y="3425659"/>
              <a:ext cx="1370488" cy="1157968"/>
            </a:xfrm>
            <a:prstGeom prst="hexagon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  <p:sp>
          <p:nvSpPr>
            <p:cNvPr id="80" name="Hexagon 79">
              <a:extLst>
                <a:ext uri="{FF2B5EF4-FFF2-40B4-BE49-F238E27FC236}">
                  <a16:creationId xmlns:a16="http://schemas.microsoft.com/office/drawing/2014/main" id="{B6749616-8BA0-EC43-A5E8-F975FDB7A1B8}"/>
                </a:ext>
              </a:extLst>
            </p:cNvPr>
            <p:cNvSpPr/>
            <p:nvPr/>
          </p:nvSpPr>
          <p:spPr>
            <a:xfrm>
              <a:off x="8818889" y="3471491"/>
              <a:ext cx="1262000" cy="1066305"/>
            </a:xfrm>
            <a:prstGeom prst="hexagon">
              <a:avLst/>
            </a:prstGeom>
            <a:solidFill>
              <a:schemeClr val="accent3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226C887-C219-E846-9AA4-85D87FE82025}"/>
              </a:ext>
            </a:extLst>
          </p:cNvPr>
          <p:cNvSpPr txBox="1"/>
          <p:nvPr/>
        </p:nvSpPr>
        <p:spPr>
          <a:xfrm>
            <a:off x="10608890" y="5055059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54735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8D751-D7E7-9C49-9738-9C4485008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27436DB-3651-E842-9FB7-13DA5BE2FA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Management summary</a:t>
            </a:r>
            <a:endParaRPr lang="en-US">
              <a:solidFill>
                <a:schemeClr val="accent3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763C605-75CA-DC4D-AE17-D3F134A4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67" y="391823"/>
            <a:ext cx="10023452" cy="313412"/>
          </a:xfrm>
        </p:spPr>
        <p:txBody>
          <a:bodyPr/>
          <a:lstStyle/>
          <a:p>
            <a:r>
              <a:rPr lang="en-US" dirty="0" err="1"/>
              <a:t>SYSTEM_NAME</a:t>
            </a:r>
            <a:r>
              <a:rPr lang="en-US" dirty="0"/>
              <a:t> technical quality: management summary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9348AE8-5FBC-0E41-B4E0-8BE6CD80C0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5878" y="1363330"/>
            <a:ext cx="10889789" cy="518572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[Maintainability]</a:t>
            </a:r>
            <a:r>
              <a:rPr lang="en-US" sz="1800" dirty="0"/>
              <a:t> The system scores </a:t>
            </a:r>
            <a:r>
              <a:rPr lang="en-US" sz="1800" dirty="0" err="1"/>
              <a:t>MAINT_RELATIVE</a:t>
            </a:r>
            <a:r>
              <a:rPr lang="en-US" sz="1800" dirty="0"/>
              <a:t> the market average with </a:t>
            </a:r>
            <a:r>
              <a:rPr lang="en-US" sz="1800" dirty="0" err="1"/>
              <a:t>MAINT_RATING</a:t>
            </a:r>
            <a:r>
              <a:rPr lang="en-US" sz="1800" dirty="0"/>
              <a:t> stars (</a:t>
            </a:r>
            <a:r>
              <a:rPr lang="en-US" sz="1800" dirty="0" err="1"/>
              <a:t>MAINT_STARS</a:t>
            </a:r>
            <a:r>
              <a:rPr lang="en-US" sz="1800" dirty="0"/>
              <a:t>) on the SIG maintainability model. This indicates </a:t>
            </a:r>
            <a:r>
              <a:rPr lang="en-US" sz="1800" dirty="0" err="1"/>
              <a:t>MAINT_INDICATION</a:t>
            </a:r>
            <a:r>
              <a:rPr lang="en-US" sz="1800" dirty="0"/>
              <a:t> maintenance costs and time to market for functional changes. </a:t>
            </a:r>
            <a:r>
              <a:rPr lang="en-US" sz="1800" dirty="0" err="1"/>
              <a:t>MAINT_OBSERVATION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[Technology choice]</a:t>
            </a:r>
            <a:r>
              <a:rPr lang="en-US" sz="1800" dirty="0"/>
              <a:t> The system is </a:t>
            </a:r>
            <a:r>
              <a:rPr lang="en-US" sz="1800" dirty="0" err="1"/>
              <a:t>SYSTEM_PY</a:t>
            </a:r>
            <a:r>
              <a:rPr lang="en-US" sz="1800" dirty="0"/>
              <a:t> </a:t>
            </a:r>
            <a:r>
              <a:rPr lang="en-US" sz="1800" dirty="0" err="1"/>
              <a:t>PY</a:t>
            </a:r>
            <a:r>
              <a:rPr lang="en-US" sz="1800" dirty="0"/>
              <a:t> (</a:t>
            </a:r>
            <a:r>
              <a:rPr lang="en-US" sz="1800" dirty="0" err="1"/>
              <a:t>SYSTEM_LOC_FORMAT_COMMA</a:t>
            </a:r>
            <a:r>
              <a:rPr lang="en-US" sz="1800" dirty="0"/>
              <a:t> LOC) large. </a:t>
            </a:r>
            <a:r>
              <a:rPr lang="en-US" sz="1800" dirty="0" err="1"/>
              <a:t>TECH_SUMMARY</a:t>
            </a:r>
            <a:r>
              <a:rPr lang="en-US" sz="1800" dirty="0"/>
              <a:t> Its main technology is TECH_1_NAME.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[Test code] </a:t>
            </a:r>
            <a:r>
              <a:rPr lang="en-US" sz="1800" dirty="0"/>
              <a:t>The system has a test/code ratio of </a:t>
            </a:r>
            <a:r>
              <a:rPr lang="en-US" sz="1800" dirty="0" err="1"/>
              <a:t>TEST_CODE_RATIO</a:t>
            </a:r>
            <a:r>
              <a:rPr lang="en-US" sz="1800" dirty="0"/>
              <a:t>. This indicates </a:t>
            </a:r>
            <a:r>
              <a:rPr lang="en-US" sz="1800" dirty="0" err="1"/>
              <a:t>TEST_CODE_SUMMARY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ABC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[Architecture Quality] </a:t>
            </a:r>
            <a:r>
              <a:rPr lang="en-US" sz="1800" dirty="0"/>
              <a:t>The system rates </a:t>
            </a:r>
            <a:r>
              <a:rPr lang="en-US" sz="1800" dirty="0" err="1"/>
              <a:t>ARCH_RATING</a:t>
            </a:r>
            <a:r>
              <a:rPr lang="en-US" sz="1800" dirty="0"/>
              <a:t> stars (</a:t>
            </a:r>
            <a:r>
              <a:rPr lang="en-US" sz="1800" dirty="0" err="1">
                <a:latin typeface="+mj-lt"/>
              </a:rPr>
              <a:t>ARCH_STARS</a:t>
            </a:r>
            <a:r>
              <a:rPr lang="en-US" sz="1800" dirty="0">
                <a:latin typeface="Calibri" panose="020F0502020204030204" pitchFamily="34" charset="0"/>
              </a:rPr>
              <a:t>)</a:t>
            </a:r>
            <a:r>
              <a:rPr lang="en-US" sz="1800" dirty="0"/>
              <a:t> on the SIG Architecture Quality model, </a:t>
            </a:r>
            <a:r>
              <a:rPr lang="en-US" sz="1800" dirty="0" err="1"/>
              <a:t>ARCH_AT_BELOW</a:t>
            </a:r>
            <a:r>
              <a:rPr lang="en-US" sz="1800" dirty="0"/>
              <a:t> the market average. </a:t>
            </a:r>
            <a:r>
              <a:rPr lang="en-US" sz="1800" dirty="0" err="1"/>
              <a:t>ARCH_WORST_METRIC_REMARK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[Open-source health]</a:t>
            </a:r>
            <a:r>
              <a:rPr lang="en-US" sz="1800" dirty="0"/>
              <a:t> </a:t>
            </a:r>
            <a:r>
              <a:rPr lang="en-US" sz="1800" dirty="0" err="1"/>
              <a:t>OSH_RISK_SUMMARY</a:t>
            </a:r>
            <a:r>
              <a:rPr lang="en-US" sz="18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chemeClr val="accent1"/>
              </a:solidFill>
              <a:highlight>
                <a:srgbClr val="FF00FF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43D544-1328-F0BC-2B01-FA489ECF0038}"/>
              </a:ext>
            </a:extLst>
          </p:cNvPr>
          <p:cNvGrpSpPr/>
          <p:nvPr/>
        </p:nvGrpSpPr>
        <p:grpSpPr>
          <a:xfrm>
            <a:off x="3447975" y="6529101"/>
            <a:ext cx="3073536" cy="256609"/>
            <a:chOff x="8280472" y="6533991"/>
            <a:chExt cx="3073536" cy="2566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4B3137-0ADF-0C01-58A6-4DC8AAE543B6}"/>
                </a:ext>
              </a:extLst>
            </p:cNvPr>
            <p:cNvSpPr txBox="1"/>
            <p:nvPr/>
          </p:nvSpPr>
          <p:spPr>
            <a:xfrm>
              <a:off x="8280472" y="6533991"/>
              <a:ext cx="3073536" cy="256609"/>
            </a:xfrm>
            <a:prstGeom prst="rect">
              <a:avLst/>
            </a:prstGeom>
            <a:noFill/>
          </p:spPr>
          <p:txBody>
            <a:bodyPr wrap="square" lIns="90000" rtlCol="0" anchor="t">
              <a:spAutoFit/>
            </a:bodyPr>
            <a:lstStyle/>
            <a:p>
              <a:pPr>
                <a:lnSpc>
                  <a:spcPct val="113000"/>
                </a:lnSpc>
              </a:pPr>
              <a:r>
                <a:rPr lang="en-US" sz="1000" b="1">
                  <a:solidFill>
                    <a:schemeClr val="accent1"/>
                  </a:solidFill>
                </a:rPr>
                <a:t>LEGEND</a:t>
              </a:r>
              <a:r>
                <a:rPr lang="en-US" sz="1000">
                  <a:solidFill>
                    <a:schemeClr val="accent1"/>
                  </a:solidFill>
                </a:rPr>
                <a:t>:    Low/no risk                                           High risk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CA0954F-6B17-F07B-256E-572A096BF3BE}"/>
                </a:ext>
              </a:extLst>
            </p:cNvPr>
            <p:cNvCxnSpPr/>
            <p:nvPr/>
          </p:nvCxnSpPr>
          <p:spPr>
            <a:xfrm>
              <a:off x="9631624" y="6670459"/>
              <a:ext cx="1023457" cy="0"/>
            </a:xfrm>
            <a:prstGeom prst="line">
              <a:avLst/>
            </a:prstGeom>
            <a:ln w="63500" cap="rnd">
              <a:gradFill>
                <a:gsLst>
                  <a:gs pos="0">
                    <a:srgbClr val="57C968"/>
                  </a:gs>
                  <a:gs pos="33000">
                    <a:srgbClr val="F8C740"/>
                  </a:gs>
                  <a:gs pos="66000">
                    <a:srgbClr val="EF981A"/>
                  </a:gs>
                  <a:gs pos="100000">
                    <a:srgbClr val="DB493D"/>
                  </a:gs>
                </a:gsLst>
                <a:lin ang="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74B119E-D97B-2CBE-3AAC-33962491AA02}"/>
              </a:ext>
            </a:extLst>
          </p:cNvPr>
          <p:cNvSpPr txBox="1"/>
          <p:nvPr/>
        </p:nvSpPr>
        <p:spPr>
          <a:xfrm>
            <a:off x="6445572" y="6528939"/>
            <a:ext cx="2996384" cy="256597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000">
                <a:solidFill>
                  <a:schemeClr val="accent1"/>
                </a:solidFill>
              </a:rPr>
              <a:t>L = No/Low | M = Moderate | </a:t>
            </a:r>
            <a:r>
              <a:rPr lang="en-GB" sz="1000">
                <a:solidFill>
                  <a:schemeClr val="accent1"/>
                </a:solidFill>
              </a:rPr>
              <a:t>H</a:t>
            </a:r>
            <a:r>
              <a:rPr lang="en-NL" sz="1000">
                <a:solidFill>
                  <a:schemeClr val="accent1"/>
                </a:solidFill>
              </a:rPr>
              <a:t> = High | C = Critical</a:t>
            </a:r>
          </a:p>
        </p:txBody>
      </p:sp>
    </p:spTree>
    <p:extLst>
      <p:ext uri="{BB962C8B-B14F-4D97-AF65-F5344CB8AC3E}">
        <p14:creationId xmlns:p14="http://schemas.microsoft.com/office/powerpoint/2010/main" val="1835153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20E78A-93B6-E30A-9B53-390415EDC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Management summary</a:t>
            </a:r>
          </a:p>
          <a:p>
            <a:r>
              <a:rPr lang="en-US" b="1" dirty="0"/>
              <a:t>Key findings</a:t>
            </a:r>
          </a:p>
          <a:p>
            <a:r>
              <a:rPr lang="en-US" dirty="0"/>
              <a:t>Appendix: Measurement model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00DC2-25EC-9AD7-0980-C001B837C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FEC5A-ACAB-D5DA-37B1-1EE4A78B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37268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F449F31-3719-D447-B334-2BA3512A2A58}"/>
              </a:ext>
            </a:extLst>
          </p:cNvPr>
          <p:cNvSpPr/>
          <p:nvPr/>
        </p:nvSpPr>
        <p:spPr>
          <a:xfrm>
            <a:off x="9343381" y="5238893"/>
            <a:ext cx="2848620" cy="1306286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57" name="Slide Number Placeholder 1">
            <a:extLst>
              <a:ext uri="{FF2B5EF4-FFF2-40B4-BE49-F238E27FC236}">
                <a16:creationId xmlns:a16="http://schemas.microsoft.com/office/drawing/2014/main" id="{43010B43-E6A1-0A42-81DC-A2705ED0D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2F5A018-2E28-3A48-A092-0C11E23992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 err="1">
                <a:solidFill>
                  <a:schemeClr val="accent3"/>
                </a:solidFill>
              </a:rPr>
              <a:t>technology</a:t>
            </a:r>
            <a:endParaRPr lang="da-DK" dirty="0">
              <a:solidFill>
                <a:schemeClr val="accent3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96999-2FDC-B64D-87C7-CBB95F403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 is </a:t>
            </a:r>
            <a:r>
              <a:rPr lang="en-US" dirty="0" err="1"/>
              <a:t>VOLUME_RELATIVE</a:t>
            </a:r>
            <a:r>
              <a:rPr lang="en-US" dirty="0"/>
              <a:t> in size and is built primarily in TECH_1_NAME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97E62-871D-ED41-BB4A-23A54EDA32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4800" y="1368000"/>
            <a:ext cx="3297764" cy="4950000"/>
          </a:xfrm>
        </p:spPr>
        <p:txBody>
          <a:bodyPr/>
          <a:lstStyle/>
          <a:p>
            <a:r>
              <a:rPr lang="en-US" dirty="0" err="1"/>
              <a:t>TECH_COMMON_SUMMARY</a:t>
            </a:r>
            <a:endParaRPr lang="en-US" dirty="0"/>
          </a:p>
          <a:p>
            <a:r>
              <a:rPr lang="en-US" dirty="0" err="1"/>
              <a:t>TECH_VARIANCE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B95F9BC0-7330-914B-8E9E-94AD448E4FBA}"/>
              </a:ext>
            </a:extLst>
          </p:cNvPr>
          <p:cNvSpPr txBox="1">
            <a:spLocks/>
          </p:cNvSpPr>
          <p:nvPr/>
        </p:nvSpPr>
        <p:spPr>
          <a:xfrm>
            <a:off x="9695543" y="5781287"/>
            <a:ext cx="2050125" cy="221497"/>
          </a:xfrm>
          <a:prstGeom prst="rect">
            <a:avLst/>
          </a:prstGeom>
          <a:noFill/>
        </p:spPr>
        <p:txBody>
          <a:bodyPr wrap="none" lIns="0" tIns="0" rIns="10800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SYSTEM_PY</a:t>
            </a:r>
            <a:r>
              <a:rPr lang="en-US" dirty="0"/>
              <a:t> </a:t>
            </a:r>
            <a:r>
              <a:rPr lang="en-US" dirty="0" err="1"/>
              <a:t>PY</a:t>
            </a:r>
            <a:endParaRPr lang="en-US" b="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F056781-96E5-A84E-9B0E-0816F0C0E5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8478197"/>
              </p:ext>
            </p:extLst>
          </p:nvPr>
        </p:nvGraphicFramePr>
        <p:xfrm>
          <a:off x="4258899" y="1366989"/>
          <a:ext cx="7486768" cy="1940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Table 10">
            <a:extLst>
              <a:ext uri="{FF2B5EF4-FFF2-40B4-BE49-F238E27FC236}">
                <a16:creationId xmlns:a16="http://schemas.microsoft.com/office/drawing/2014/main" id="{47602722-FBEA-F24D-A573-D8200328D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163907"/>
              </p:ext>
            </p:extLst>
          </p:nvPr>
        </p:nvGraphicFramePr>
        <p:xfrm>
          <a:off x="4258898" y="3328130"/>
          <a:ext cx="7486769" cy="2154574"/>
        </p:xfrm>
        <a:graphic>
          <a:graphicData uri="http://schemas.openxmlformats.org/drawingml/2006/table">
            <a:tbl>
              <a:tblPr firstRow="1" bandRow="1">
                <a:effectLst/>
                <a:tableStyleId>{F2DE63D5-997A-4646-A377-4702673A728D}</a:tableStyleId>
              </a:tblPr>
              <a:tblGrid>
                <a:gridCol w="3740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4441">
                  <a:extLst>
                    <a:ext uri="{9D8B030D-6E8A-4147-A177-3AD203B41FA5}">
                      <a16:colId xmlns:a16="http://schemas.microsoft.com/office/drawing/2014/main" val="3286041723"/>
                    </a:ext>
                  </a:extLst>
                </a:gridCol>
              </a:tblGrid>
              <a:tr h="3677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noProof="0">
                          <a:solidFill>
                            <a:schemeClr val="bg1"/>
                          </a:solidFill>
                          <a:latin typeface="+mn-lt"/>
                        </a:rPr>
                        <a:t>Technology</a:t>
                      </a:r>
                      <a:endParaRPr lang="nl-NL" sz="1400" b="1" i="0" noProof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216000" marR="108000" marT="72000" marB="72000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b="1" noProof="0">
                          <a:solidFill>
                            <a:schemeClr val="bg1"/>
                          </a:solidFill>
                          <a:latin typeface="+mn-lt"/>
                        </a:rPr>
                        <a:t>LOC</a:t>
                      </a:r>
                      <a:endParaRPr lang="nl-NL" sz="1400" b="1" i="0" noProof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b="1" i="0" noProof="0" err="1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Rebuild</a:t>
                      </a:r>
                      <a:r>
                        <a:rPr lang="nl-NL" sz="1400" b="1" i="0" noProof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 </a:t>
                      </a:r>
                      <a:r>
                        <a:rPr lang="nl-NL" sz="1400" b="1" i="0" noProof="0" err="1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size</a:t>
                      </a:r>
                      <a:r>
                        <a:rPr lang="nl-NL" sz="1400" b="1" i="0" noProof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 (</a:t>
                      </a:r>
                      <a:r>
                        <a:rPr lang="nl-NL" sz="1400" b="1" i="0" noProof="0" err="1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PY</a:t>
                      </a:r>
                      <a:r>
                        <a:rPr lang="nl-NL" sz="1400" b="1" i="0" noProof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)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TECH_1_NAME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TECH_1_LOC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TECH_1_PY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TECH_2_NAME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TECH_2_LOC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TECH_2_PY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TECH_3_NAME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TECH_3_LOC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TECH_3_PY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TECH_4_NAME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TECH_4_LOC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TECH_4_PY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TECH_5_NAME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TECH_5_LOC 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TECH_5_PY 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811833"/>
                  </a:ext>
                </a:extLst>
              </a:tr>
            </a:tbl>
          </a:graphicData>
        </a:graphic>
      </p:graphicFrame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4953B0A-BA73-504C-811A-B3CDE825A186}"/>
              </a:ext>
            </a:extLst>
          </p:cNvPr>
          <p:cNvSpPr txBox="1">
            <a:spLocks/>
          </p:cNvSpPr>
          <p:nvPr/>
        </p:nvSpPr>
        <p:spPr>
          <a:xfrm>
            <a:off x="4478812" y="5781286"/>
            <a:ext cx="1797438" cy="221497"/>
          </a:xfrm>
          <a:prstGeom prst="rect">
            <a:avLst/>
          </a:prstGeom>
          <a:noFill/>
        </p:spPr>
        <p:txBody>
          <a:bodyPr wrap="none" lIns="0" tIns="0" rIns="10800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Total system volume:</a:t>
            </a:r>
            <a:endParaRPr lang="en-US" b="0" dirty="0"/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9EA93C31-7D02-A448-9A77-0EEE72037098}"/>
              </a:ext>
            </a:extLst>
          </p:cNvPr>
          <p:cNvSpPr txBox="1">
            <a:spLocks/>
          </p:cNvSpPr>
          <p:nvPr/>
        </p:nvSpPr>
        <p:spPr>
          <a:xfrm>
            <a:off x="6628412" y="5781286"/>
            <a:ext cx="2906219" cy="221497"/>
          </a:xfrm>
          <a:prstGeom prst="rect">
            <a:avLst/>
          </a:prstGeom>
          <a:noFill/>
        </p:spPr>
        <p:txBody>
          <a:bodyPr wrap="none" lIns="0" tIns="0" rIns="10800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SYSTEM_LOC_FORMAT_COMMA</a:t>
            </a:r>
            <a:r>
              <a:rPr lang="en-US" dirty="0"/>
              <a:t> LOC</a:t>
            </a:r>
            <a:endParaRPr lang="en-US" b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0C1FDA-5A36-AF44-81EB-8575C7793171}"/>
              </a:ext>
            </a:extLst>
          </p:cNvPr>
          <p:cNvSpPr txBox="1"/>
          <p:nvPr/>
        </p:nvSpPr>
        <p:spPr>
          <a:xfrm>
            <a:off x="3588669" y="6539325"/>
            <a:ext cx="7345448" cy="246221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r>
              <a:rPr lang="en-US" sz="1000" b="1">
                <a:solidFill>
                  <a:schemeClr val="accent1"/>
                </a:solidFill>
              </a:rPr>
              <a:t>PM</a:t>
            </a:r>
            <a:r>
              <a:rPr lang="en-US" sz="1000">
                <a:solidFill>
                  <a:schemeClr val="accent1"/>
                </a:solidFill>
              </a:rPr>
              <a:t> = Person Months (rebuild size), </a:t>
            </a:r>
            <a:r>
              <a:rPr lang="en-US" sz="1000" b="1" err="1">
                <a:solidFill>
                  <a:schemeClr val="accent1"/>
                </a:solidFill>
              </a:rPr>
              <a:t>PY</a:t>
            </a:r>
            <a:r>
              <a:rPr lang="en-US" sz="1000">
                <a:solidFill>
                  <a:schemeClr val="accent1"/>
                </a:solidFill>
              </a:rPr>
              <a:t> = Person Years (rebuild size)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8CFB0-8BED-E2AA-7F87-EA8A27DA4B79}"/>
              </a:ext>
            </a:extLst>
          </p:cNvPr>
          <p:cNvSpPr txBox="1"/>
          <p:nvPr/>
        </p:nvSpPr>
        <p:spPr>
          <a:xfrm>
            <a:off x="10058400" y="-373182"/>
            <a:ext cx="2000312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TECHNOLOGY_CHART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06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18A21A-24C5-40C5-4CDB-EA624C29A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33BDC-89A5-E3A4-AEC7-4B221AF3E3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TEST CODE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0EBEF5-DCD9-FC37-4864-9AD952D1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SYSTEM_NAME</a:t>
            </a:r>
            <a:r>
              <a:rPr lang="en-US" dirty="0"/>
              <a:t> has an </a:t>
            </a:r>
            <a:r>
              <a:rPr lang="en-US" dirty="0" err="1"/>
              <a:t>TEST_CODE_RELATIVE</a:t>
            </a:r>
            <a:r>
              <a:rPr lang="en-US" dirty="0"/>
              <a:t> test/code ratio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7E356-2302-043B-D4F1-18D148D4F0C8}"/>
              </a:ext>
            </a:extLst>
          </p:cNvPr>
          <p:cNvSpPr txBox="1"/>
          <p:nvPr/>
        </p:nvSpPr>
        <p:spPr>
          <a:xfrm>
            <a:off x="7118733" y="1234521"/>
            <a:ext cx="4376866" cy="38805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b="1" dirty="0" err="1">
                <a:solidFill>
                  <a:schemeClr val="tx2"/>
                </a:solidFill>
              </a:rPr>
              <a:t>TEST_CODE_RATIO</a:t>
            </a:r>
            <a:r>
              <a:rPr lang="en-US" b="1" dirty="0">
                <a:solidFill>
                  <a:schemeClr val="tx2"/>
                </a:solidFill>
              </a:rPr>
              <a:t> overall Test/code ratio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4A68CB-2FEE-81FD-058E-2E5AD8DB5C6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8932" y="5953982"/>
            <a:ext cx="4758570" cy="307564"/>
          </a:xfrm>
          <a:prstGeom prst="rect">
            <a:avLst/>
          </a:prstGeom>
        </p:spPr>
      </p:pic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AC1B7746-944D-B669-0A8D-A3370AB580D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18654622"/>
              </p:ext>
            </p:extLst>
          </p:nvPr>
        </p:nvGraphicFramePr>
        <p:xfrm>
          <a:off x="6957718" y="1622576"/>
          <a:ext cx="4537881" cy="4331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AA0E6AF-E77A-4F4C-45E8-1299E5B1FD0B}"/>
              </a:ext>
            </a:extLst>
          </p:cNvPr>
          <p:cNvSpPr txBox="1"/>
          <p:nvPr/>
        </p:nvSpPr>
        <p:spPr>
          <a:xfrm>
            <a:off x="9771765" y="-373182"/>
            <a:ext cx="2420235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TEST_CODE_RATIO_CHART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93147D-DFE7-6BE7-7441-6D385DFAA343}"/>
              </a:ext>
            </a:extLst>
          </p:cNvPr>
          <p:cNvSpPr txBox="1"/>
          <p:nvPr/>
        </p:nvSpPr>
        <p:spPr>
          <a:xfrm>
            <a:off x="553154" y="1444963"/>
            <a:ext cx="4989689" cy="1189878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SYSTEM_NAME</a:t>
            </a:r>
            <a:r>
              <a:rPr lang="en-US" sz="1600" dirty="0">
                <a:solidFill>
                  <a:schemeClr val="tx2"/>
                </a:solidFill>
              </a:rPr>
              <a:t> scores </a:t>
            </a:r>
            <a:r>
              <a:rPr lang="en-US" sz="1600" dirty="0" err="1">
                <a:solidFill>
                  <a:schemeClr val="tx2"/>
                </a:solidFill>
              </a:rPr>
              <a:t>TEST_CODE_RELATIVE</a:t>
            </a:r>
            <a:r>
              <a:rPr lang="en-US" sz="1600" dirty="0">
                <a:solidFill>
                  <a:schemeClr val="tx2"/>
                </a:solidFill>
              </a:rPr>
              <a:t>, with </a:t>
            </a:r>
            <a:r>
              <a:rPr lang="en-US" sz="1600" dirty="0" err="1">
                <a:solidFill>
                  <a:schemeClr val="tx2"/>
                </a:solidFill>
              </a:rPr>
              <a:t>TEST_CODE_RATIO</a:t>
            </a:r>
            <a:r>
              <a:rPr lang="en-US" sz="1600" dirty="0">
                <a:solidFill>
                  <a:schemeClr val="tx2"/>
                </a:solidFill>
              </a:rPr>
              <a:t> test/production code ratio. </a:t>
            </a:r>
          </a:p>
          <a:p>
            <a:pPr algn="l">
              <a:lnSpc>
                <a:spcPct val="113000"/>
              </a:lnSpc>
            </a:pPr>
            <a:endParaRPr lang="en-US" sz="1600" dirty="0">
              <a:solidFill>
                <a:schemeClr val="tx2"/>
              </a:solidFill>
            </a:endParaRPr>
          </a:p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TEST_CODE_SUMMARY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713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F3B8A6E-BC8A-3C41-A8E3-862D05E1DA1B}"/>
              </a:ext>
            </a:extLst>
          </p:cNvPr>
          <p:cNvGrpSpPr/>
          <p:nvPr/>
        </p:nvGrpSpPr>
        <p:grpSpPr>
          <a:xfrm>
            <a:off x="3652143" y="2468630"/>
            <a:ext cx="4181866" cy="3649454"/>
            <a:chOff x="3652143" y="2468630"/>
            <a:chExt cx="4181866" cy="3649454"/>
          </a:xfrm>
          <a:scene3d>
            <a:camera prst="perspectiveRelaxed">
              <a:rot lat="18600000" lon="0" rev="0"/>
            </a:camera>
            <a:lightRig rig="brightRoom" dir="t"/>
          </a:scene3d>
        </p:grpSpPr>
        <p:sp>
          <p:nvSpPr>
            <p:cNvPr id="7" name="Arc 6">
              <a:extLst>
                <a:ext uri="{FF2B5EF4-FFF2-40B4-BE49-F238E27FC236}">
                  <a16:creationId xmlns:a16="http://schemas.microsoft.com/office/drawing/2014/main" id="{9646A263-5EAB-C748-A16E-063D04D1FEC0}"/>
                </a:ext>
              </a:extLst>
            </p:cNvPr>
            <p:cNvSpPr/>
            <p:nvPr/>
          </p:nvSpPr>
          <p:spPr>
            <a:xfrm>
              <a:off x="3699280" y="2468631"/>
              <a:ext cx="4134729" cy="3441255"/>
            </a:xfrm>
            <a:prstGeom prst="arc">
              <a:avLst>
                <a:gd name="adj1" fmla="val 17874527"/>
                <a:gd name="adj2" fmla="val 1296526"/>
              </a:avLst>
            </a:prstGeom>
            <a:ln w="635000">
              <a:solidFill>
                <a:schemeClr val="accent4">
                  <a:lumMod val="60000"/>
                  <a:lumOff val="40000"/>
                </a:schemeClr>
              </a:solidFill>
              <a:tailEnd type="none" w="med" len="lg"/>
            </a:ln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ACBC2D47-255C-8C48-9BA5-62C5ABF9F541}"/>
                </a:ext>
              </a:extLst>
            </p:cNvPr>
            <p:cNvSpPr/>
            <p:nvPr/>
          </p:nvSpPr>
          <p:spPr>
            <a:xfrm>
              <a:off x="3699280" y="2468631"/>
              <a:ext cx="4134729" cy="3441255"/>
            </a:xfrm>
            <a:prstGeom prst="arc">
              <a:avLst>
                <a:gd name="adj1" fmla="val 1342371"/>
                <a:gd name="adj2" fmla="val 5393815"/>
              </a:avLst>
            </a:prstGeom>
            <a:ln w="635000">
              <a:solidFill>
                <a:schemeClr val="accent4"/>
              </a:solidFill>
              <a:tailEnd type="none" w="med" len="lg"/>
            </a:ln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76F2FCE7-6CA1-2246-AC9F-9688F71E1553}"/>
                </a:ext>
              </a:extLst>
            </p:cNvPr>
            <p:cNvSpPr/>
            <p:nvPr/>
          </p:nvSpPr>
          <p:spPr>
            <a:xfrm>
              <a:off x="3699280" y="2468630"/>
              <a:ext cx="4134729" cy="3441255"/>
            </a:xfrm>
            <a:prstGeom prst="arc">
              <a:avLst>
                <a:gd name="adj1" fmla="val 5428319"/>
                <a:gd name="adj2" fmla="val 9465167"/>
              </a:avLst>
            </a:prstGeom>
            <a:ln w="635000">
              <a:solidFill>
                <a:schemeClr val="accent4">
                  <a:lumMod val="75000"/>
                </a:schemeClr>
              </a:solidFill>
              <a:tailEnd type="none" w="med" len="lg"/>
            </a:ln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66283917-7F4B-664F-808E-CDA93FE29A6A}"/>
                </a:ext>
              </a:extLst>
            </p:cNvPr>
            <p:cNvSpPr/>
            <p:nvPr/>
          </p:nvSpPr>
          <p:spPr>
            <a:xfrm>
              <a:off x="3699279" y="2468630"/>
              <a:ext cx="4134729" cy="3441255"/>
            </a:xfrm>
            <a:prstGeom prst="arc">
              <a:avLst>
                <a:gd name="adj1" fmla="val 9503260"/>
                <a:gd name="adj2" fmla="val 14642409"/>
              </a:avLst>
            </a:prstGeom>
            <a:ln w="635000">
              <a:solidFill>
                <a:schemeClr val="accent4">
                  <a:lumMod val="50000"/>
                </a:schemeClr>
              </a:solidFill>
              <a:tailEnd type="none" w="med" len="lg"/>
            </a:ln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A9AA920A-611C-2F48-BD08-BBF775136417}"/>
                </a:ext>
              </a:extLst>
            </p:cNvPr>
            <p:cNvSpPr/>
            <p:nvPr/>
          </p:nvSpPr>
          <p:spPr>
            <a:xfrm rot="12600000">
              <a:off x="7388105" y="4904444"/>
              <a:ext cx="398705" cy="243746"/>
            </a:xfrm>
            <a:prstGeom prst="triangle">
              <a:avLst/>
            </a:prstGeom>
            <a:solidFill>
              <a:srgbClr val="B3A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81" name="Triangle 80">
              <a:extLst>
                <a:ext uri="{FF2B5EF4-FFF2-40B4-BE49-F238E27FC236}">
                  <a16:creationId xmlns:a16="http://schemas.microsoft.com/office/drawing/2014/main" id="{2C743FA2-5933-1C4F-96BE-01691303287B}"/>
                </a:ext>
              </a:extLst>
            </p:cNvPr>
            <p:cNvSpPr/>
            <p:nvPr/>
          </p:nvSpPr>
          <p:spPr>
            <a:xfrm rot="16200000">
              <a:off x="5463446" y="5796859"/>
              <a:ext cx="398705" cy="24374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82" name="Triangle 81">
              <a:extLst>
                <a:ext uri="{FF2B5EF4-FFF2-40B4-BE49-F238E27FC236}">
                  <a16:creationId xmlns:a16="http://schemas.microsoft.com/office/drawing/2014/main" id="{B6F3CA7F-D08B-BC41-8723-B718F0A28CDB}"/>
                </a:ext>
              </a:extLst>
            </p:cNvPr>
            <p:cNvSpPr/>
            <p:nvPr/>
          </p:nvSpPr>
          <p:spPr>
            <a:xfrm rot="19752200">
              <a:off x="3652143" y="4739198"/>
              <a:ext cx="398705" cy="243746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2DB828-353C-6642-9868-7A1887E21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C1866-1A37-EA4C-8379-6798C829F8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Maintainability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65071F-BE42-CE4B-81EC-4355E463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Explanation: The ISO 25010 standard for maintainability has 5 sub-characteristics</a:t>
            </a:r>
          </a:p>
        </p:txBody>
      </p:sp>
      <p:sp>
        <p:nvSpPr>
          <p:cNvPr id="70" name="Diamond 69">
            <a:extLst>
              <a:ext uri="{FF2B5EF4-FFF2-40B4-BE49-F238E27FC236}">
                <a16:creationId xmlns:a16="http://schemas.microsoft.com/office/drawing/2014/main" id="{192DF5D5-FF01-EC45-811C-72AB381F850A}"/>
              </a:ext>
            </a:extLst>
          </p:cNvPr>
          <p:cNvSpPr/>
          <p:nvPr/>
        </p:nvSpPr>
        <p:spPr>
          <a:xfrm>
            <a:off x="4276462" y="1958041"/>
            <a:ext cx="2996276" cy="1329772"/>
          </a:xfrm>
          <a:prstGeom prst="diamond">
            <a:avLst/>
          </a:prstGeom>
          <a:gradFill>
            <a:gsLst>
              <a:gs pos="0">
                <a:srgbClr val="E0C201"/>
              </a:gs>
              <a:gs pos="93000">
                <a:srgbClr val="D0A6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>
            <a:extLst>
              <a:ext uri="{FF2B5EF4-FFF2-40B4-BE49-F238E27FC236}">
                <a16:creationId xmlns:a16="http://schemas.microsoft.com/office/drawing/2014/main" id="{23D31307-B135-8841-A18B-78CC85C3FA4C}"/>
              </a:ext>
            </a:extLst>
          </p:cNvPr>
          <p:cNvSpPr/>
          <p:nvPr/>
        </p:nvSpPr>
        <p:spPr>
          <a:xfrm rot="5400000" flipV="1">
            <a:off x="4358659" y="1888136"/>
            <a:ext cx="1329552" cy="1486418"/>
          </a:xfrm>
          <a:prstGeom prst="triangle">
            <a:avLst/>
          </a:prstGeom>
          <a:gradFill>
            <a:gsLst>
              <a:gs pos="100000">
                <a:srgbClr val="806600"/>
              </a:gs>
              <a:gs pos="0">
                <a:srgbClr val="F1DE6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Parallelogram 71">
            <a:extLst>
              <a:ext uri="{FF2B5EF4-FFF2-40B4-BE49-F238E27FC236}">
                <a16:creationId xmlns:a16="http://schemas.microsoft.com/office/drawing/2014/main" id="{EE4FB252-D745-F347-9946-E2FADD68F316}"/>
              </a:ext>
            </a:extLst>
          </p:cNvPr>
          <p:cNvSpPr/>
          <p:nvPr/>
        </p:nvSpPr>
        <p:spPr>
          <a:xfrm rot="5400000">
            <a:off x="3832349" y="3067011"/>
            <a:ext cx="2386359" cy="1498137"/>
          </a:xfrm>
          <a:prstGeom prst="parallelogram">
            <a:avLst>
              <a:gd name="adj" fmla="val 43913"/>
            </a:avLst>
          </a:prstGeom>
          <a:gradFill>
            <a:gsLst>
              <a:gs pos="0">
                <a:srgbClr val="586B77"/>
              </a:gs>
              <a:gs pos="55000">
                <a:srgbClr val="17323F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Parallelogram 72">
            <a:extLst>
              <a:ext uri="{FF2B5EF4-FFF2-40B4-BE49-F238E27FC236}">
                <a16:creationId xmlns:a16="http://schemas.microsoft.com/office/drawing/2014/main" id="{CE3C9F40-FF02-7D46-8F9C-52A503F559C6}"/>
              </a:ext>
            </a:extLst>
          </p:cNvPr>
          <p:cNvSpPr/>
          <p:nvPr/>
        </p:nvSpPr>
        <p:spPr>
          <a:xfrm rot="16200000" flipH="1">
            <a:off x="5330488" y="3064613"/>
            <a:ext cx="2386359" cy="1498141"/>
          </a:xfrm>
          <a:prstGeom prst="parallelogram">
            <a:avLst>
              <a:gd name="adj" fmla="val 4425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66C4DA-B108-134D-ABBD-5FEACB4BEB68}"/>
              </a:ext>
            </a:extLst>
          </p:cNvPr>
          <p:cNvCxnSpPr>
            <a:cxnSpLocks/>
          </p:cNvCxnSpPr>
          <p:nvPr/>
        </p:nvCxnSpPr>
        <p:spPr>
          <a:xfrm>
            <a:off x="5780471" y="1969706"/>
            <a:ext cx="0" cy="1328076"/>
          </a:xfrm>
          <a:prstGeom prst="line">
            <a:avLst/>
          </a:prstGeom>
          <a:ln w="12700">
            <a:gradFill>
              <a:gsLst>
                <a:gs pos="0">
                  <a:srgbClr val="D0A600">
                    <a:alpha val="74000"/>
                  </a:srgbClr>
                </a:gs>
                <a:gs pos="100000">
                  <a:srgbClr val="524702">
                    <a:alpha val="9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Diamond 76">
            <a:extLst>
              <a:ext uri="{FF2B5EF4-FFF2-40B4-BE49-F238E27FC236}">
                <a16:creationId xmlns:a16="http://schemas.microsoft.com/office/drawing/2014/main" id="{78A21B32-35FF-9146-9085-82BC78FC91DA}"/>
              </a:ext>
            </a:extLst>
          </p:cNvPr>
          <p:cNvSpPr/>
          <p:nvPr/>
        </p:nvSpPr>
        <p:spPr>
          <a:xfrm>
            <a:off x="4318857" y="1957776"/>
            <a:ext cx="2945924" cy="1330037"/>
          </a:xfrm>
          <a:prstGeom prst="diamond">
            <a:avLst/>
          </a:prstGeom>
          <a:gradFill>
            <a:gsLst>
              <a:gs pos="50000">
                <a:srgbClr val="E0C201">
                  <a:alpha val="0"/>
                </a:srgbClr>
              </a:gs>
              <a:gs pos="100000">
                <a:srgbClr val="8066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arallelogram 90">
            <a:extLst>
              <a:ext uri="{FF2B5EF4-FFF2-40B4-BE49-F238E27FC236}">
                <a16:creationId xmlns:a16="http://schemas.microsoft.com/office/drawing/2014/main" id="{81D389B2-AFC8-484B-8337-1C6BF846E8A8}"/>
              </a:ext>
            </a:extLst>
          </p:cNvPr>
          <p:cNvSpPr/>
          <p:nvPr/>
        </p:nvSpPr>
        <p:spPr>
          <a:xfrm rot="5400000">
            <a:off x="4616447" y="2279921"/>
            <a:ext cx="826537" cy="1498137"/>
          </a:xfrm>
          <a:prstGeom prst="parallelogram">
            <a:avLst>
              <a:gd name="adj" fmla="val 8146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FE7DC5CC-10B5-7A43-A3BB-764F9F37BB16}"/>
              </a:ext>
            </a:extLst>
          </p:cNvPr>
          <p:cNvSpPr/>
          <p:nvPr/>
        </p:nvSpPr>
        <p:spPr>
          <a:xfrm rot="16200000" flipH="1">
            <a:off x="6113380" y="2284346"/>
            <a:ext cx="826537" cy="1498137"/>
          </a:xfrm>
          <a:prstGeom prst="parallelogram">
            <a:avLst>
              <a:gd name="adj" fmla="val 8146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90DE0652-19EB-2848-839E-FB0F49C85A31}"/>
              </a:ext>
            </a:extLst>
          </p:cNvPr>
          <p:cNvSpPr/>
          <p:nvPr/>
        </p:nvSpPr>
        <p:spPr>
          <a:xfrm>
            <a:off x="4276095" y="1953408"/>
            <a:ext cx="2993738" cy="676206"/>
          </a:xfrm>
          <a:custGeom>
            <a:avLst/>
            <a:gdLst>
              <a:gd name="connsiteX0" fmla="*/ 1120135 w 2240270"/>
              <a:gd name="connsiteY0" fmla="*/ 0 h 514231"/>
              <a:gd name="connsiteX1" fmla="*/ 2240270 w 2240270"/>
              <a:gd name="connsiteY1" fmla="*/ 505723 h 514231"/>
              <a:gd name="connsiteX2" fmla="*/ 2221427 w 2240270"/>
              <a:gd name="connsiteY2" fmla="*/ 514231 h 514231"/>
              <a:gd name="connsiteX3" fmla="*/ 1120135 w 2240270"/>
              <a:gd name="connsiteY3" fmla="*/ 17015 h 514231"/>
              <a:gd name="connsiteX4" fmla="*/ 18844 w 2240270"/>
              <a:gd name="connsiteY4" fmla="*/ 514231 h 514231"/>
              <a:gd name="connsiteX5" fmla="*/ 0 w 2240270"/>
              <a:gd name="connsiteY5" fmla="*/ 505723 h 514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40270" h="514231">
                <a:moveTo>
                  <a:pt x="1120135" y="0"/>
                </a:moveTo>
                <a:lnTo>
                  <a:pt x="2240270" y="505723"/>
                </a:lnTo>
                <a:lnTo>
                  <a:pt x="2221427" y="514231"/>
                </a:lnTo>
                <a:lnTo>
                  <a:pt x="1120135" y="17015"/>
                </a:lnTo>
                <a:lnTo>
                  <a:pt x="18844" y="514231"/>
                </a:lnTo>
                <a:lnTo>
                  <a:pt x="0" y="505723"/>
                </a:lnTo>
                <a:close/>
              </a:path>
            </a:pathLst>
          </a:custGeom>
          <a:solidFill>
            <a:srgbClr val="D0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DE9F19-95FC-FB41-AC9D-ABFFA9D10458}"/>
              </a:ext>
            </a:extLst>
          </p:cNvPr>
          <p:cNvSpPr txBox="1"/>
          <p:nvPr/>
        </p:nvSpPr>
        <p:spPr>
          <a:xfrm>
            <a:off x="4517508" y="1523459"/>
            <a:ext cx="250290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C201"/>
                </a:solidFill>
              </a:rPr>
              <a:t>Modularity</a:t>
            </a: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9D5415A0-2354-554C-9E7B-3ED5D2B1674C}"/>
              </a:ext>
            </a:extLst>
          </p:cNvPr>
          <p:cNvSpPr/>
          <p:nvPr/>
        </p:nvSpPr>
        <p:spPr>
          <a:xfrm rot="18612433" flipH="1">
            <a:off x="5292735" y="1674210"/>
            <a:ext cx="453707" cy="899360"/>
          </a:xfrm>
          <a:prstGeom prst="arc">
            <a:avLst>
              <a:gd name="adj1" fmla="val 16424098"/>
              <a:gd name="adj2" fmla="val 3079022"/>
            </a:avLst>
          </a:prstGeom>
          <a:ln w="19050">
            <a:solidFill>
              <a:srgbClr val="80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704783-7413-2C4C-A769-9A02218FBA08}"/>
              </a:ext>
            </a:extLst>
          </p:cNvPr>
          <p:cNvSpPr txBox="1"/>
          <p:nvPr/>
        </p:nvSpPr>
        <p:spPr>
          <a:xfrm>
            <a:off x="1009320" y="1358658"/>
            <a:ext cx="1889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Maintainability ISO 25010</a:t>
            </a:r>
          </a:p>
        </p:txBody>
      </p:sp>
      <p:pic>
        <p:nvPicPr>
          <p:cNvPr id="52" name="Picture 51" descr="ico_maintainability-01.eps">
            <a:extLst>
              <a:ext uri="{FF2B5EF4-FFF2-40B4-BE49-F238E27FC236}">
                <a16:creationId xmlns:a16="http://schemas.microsoft.com/office/drawing/2014/main" id="{71785D06-4EA4-CA42-AA03-F3873BCE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38" y="1443720"/>
            <a:ext cx="467555" cy="467555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6E02A1A-E4F1-C54C-AE85-299A2915452B}"/>
              </a:ext>
            </a:extLst>
          </p:cNvPr>
          <p:cNvSpPr txBox="1"/>
          <p:nvPr/>
        </p:nvSpPr>
        <p:spPr>
          <a:xfrm>
            <a:off x="1009320" y="1908235"/>
            <a:ext cx="1889055" cy="1942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</a:rPr>
              <a:t>Analyzability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</a:rPr>
              <a:t>Modifiability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</a:rPr>
              <a:t>Testability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</a:rPr>
              <a:t>Modularity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</a:rPr>
              <a:t>Reusability</a:t>
            </a:r>
            <a:endParaRPr lang="en-US" sz="2000">
              <a:solidFill>
                <a:schemeClr val="bg2"/>
              </a:solidFill>
            </a:endParaRPr>
          </a:p>
        </p:txBody>
      </p:sp>
      <p:cxnSp>
        <p:nvCxnSpPr>
          <p:cNvPr id="58" name="Gebogen verbindingslijn 8">
            <a:extLst>
              <a:ext uri="{FF2B5EF4-FFF2-40B4-BE49-F238E27FC236}">
                <a16:creationId xmlns:a16="http://schemas.microsoft.com/office/drawing/2014/main" id="{A08C35B8-40F1-2B42-ABFD-AA561D126F61}"/>
              </a:ext>
            </a:extLst>
          </p:cNvPr>
          <p:cNvCxnSpPr>
            <a:cxnSpLocks/>
          </p:cNvCxnSpPr>
          <p:nvPr/>
        </p:nvCxnSpPr>
        <p:spPr>
          <a:xfrm flipV="1">
            <a:off x="731983" y="1908235"/>
            <a:ext cx="0" cy="1780896"/>
          </a:xfrm>
          <a:prstGeom prst="straightConnector1">
            <a:avLst/>
          </a:prstGeom>
          <a:ln w="19050">
            <a:solidFill>
              <a:schemeClr val="bg2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0B6CBA3C-B1FB-2C44-B191-807E9B6CC65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183"/>
          <a:stretch>
            <a:fillRect/>
          </a:stretch>
        </p:blipFill>
        <p:spPr>
          <a:xfrm>
            <a:off x="5273115" y="2366048"/>
            <a:ext cx="1024707" cy="920357"/>
          </a:xfrm>
          <a:custGeom>
            <a:avLst/>
            <a:gdLst>
              <a:gd name="connsiteX0" fmla="*/ 0 w 1024707"/>
              <a:gd name="connsiteY0" fmla="*/ 0 h 920357"/>
              <a:gd name="connsiteX1" fmla="*/ 1024707 w 1024707"/>
              <a:gd name="connsiteY1" fmla="*/ 0 h 920357"/>
              <a:gd name="connsiteX2" fmla="*/ 1024707 w 1024707"/>
              <a:gd name="connsiteY2" fmla="*/ 694470 h 920357"/>
              <a:gd name="connsiteX3" fmla="*/ 512603 w 1024707"/>
              <a:gd name="connsiteY3" fmla="*/ 920357 h 920357"/>
              <a:gd name="connsiteX4" fmla="*/ 0 w 1024707"/>
              <a:gd name="connsiteY4" fmla="*/ 694250 h 92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4707" h="920357">
                <a:moveTo>
                  <a:pt x="0" y="0"/>
                </a:moveTo>
                <a:lnTo>
                  <a:pt x="1024707" y="0"/>
                </a:lnTo>
                <a:lnTo>
                  <a:pt x="1024707" y="694470"/>
                </a:lnTo>
                <a:lnTo>
                  <a:pt x="512603" y="920357"/>
                </a:lnTo>
                <a:lnTo>
                  <a:pt x="0" y="694250"/>
                </a:lnTo>
                <a:close/>
              </a:path>
            </a:pathLst>
          </a:custGeom>
        </p:spPr>
      </p:pic>
      <p:sp>
        <p:nvSpPr>
          <p:cNvPr id="101" name="Diamond 100">
            <a:extLst>
              <a:ext uri="{FF2B5EF4-FFF2-40B4-BE49-F238E27FC236}">
                <a16:creationId xmlns:a16="http://schemas.microsoft.com/office/drawing/2014/main" id="{0ACEF289-A93D-FE4F-AA65-5D73472EE863}"/>
              </a:ext>
            </a:extLst>
          </p:cNvPr>
          <p:cNvSpPr/>
          <p:nvPr/>
        </p:nvSpPr>
        <p:spPr>
          <a:xfrm>
            <a:off x="4314670" y="1967445"/>
            <a:ext cx="2945924" cy="1330037"/>
          </a:xfrm>
          <a:prstGeom prst="diamond">
            <a:avLst/>
          </a:prstGeom>
          <a:gradFill>
            <a:gsLst>
              <a:gs pos="45000">
                <a:srgbClr val="E0C201">
                  <a:alpha val="0"/>
                </a:srgbClr>
              </a:gs>
              <a:gs pos="98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14895E-3B1A-8642-B098-548BD48C96E6}"/>
              </a:ext>
            </a:extLst>
          </p:cNvPr>
          <p:cNvGrpSpPr/>
          <p:nvPr/>
        </p:nvGrpSpPr>
        <p:grpSpPr>
          <a:xfrm>
            <a:off x="6726336" y="4958644"/>
            <a:ext cx="2758304" cy="855054"/>
            <a:chOff x="6726336" y="4958644"/>
            <a:chExt cx="2758304" cy="85505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F54A7E7-213E-5940-A0D3-3E6B31820A74}"/>
                </a:ext>
              </a:extLst>
            </p:cNvPr>
            <p:cNvSpPr txBox="1"/>
            <p:nvPr/>
          </p:nvSpPr>
          <p:spPr>
            <a:xfrm>
              <a:off x="6981737" y="5475144"/>
              <a:ext cx="25029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accent4">
                      <a:lumMod val="75000"/>
                    </a:schemeClr>
                  </a:solidFill>
                </a:rPr>
                <a:t>Modifiability</a:t>
              </a:r>
            </a:p>
          </p:txBody>
        </p:sp>
        <p:pic>
          <p:nvPicPr>
            <p:cNvPr id="75" name="Picture 74" descr="ico_modifiability-01.eps">
              <a:extLst>
                <a:ext uri="{FF2B5EF4-FFF2-40B4-BE49-F238E27FC236}">
                  <a16:creationId xmlns:a16="http://schemas.microsoft.com/office/drawing/2014/main" id="{92F4E5A3-CFD9-1145-A63C-C3AC5D443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6336" y="4958644"/>
              <a:ext cx="510801" cy="510801"/>
            </a:xfrm>
            <a:prstGeom prst="rect">
              <a:avLst/>
            </a:prstGeom>
            <a:scene3d>
              <a:camera prst="perspectiveRelaxed">
                <a:rot lat="19800000" lon="0" rev="0"/>
              </a:camera>
              <a:lightRig rig="threePt" dir="t"/>
            </a:scene3d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5D3E6-1204-514F-A8F9-33A9635F2648}"/>
              </a:ext>
            </a:extLst>
          </p:cNvPr>
          <p:cNvGrpSpPr/>
          <p:nvPr/>
        </p:nvGrpSpPr>
        <p:grpSpPr>
          <a:xfrm>
            <a:off x="2513624" y="3402762"/>
            <a:ext cx="1655839" cy="680078"/>
            <a:chOff x="2513624" y="3402762"/>
            <a:chExt cx="1655839" cy="68007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FAB79BE-0712-7547-9B80-5FD9459A6C45}"/>
                </a:ext>
              </a:extLst>
            </p:cNvPr>
            <p:cNvSpPr txBox="1"/>
            <p:nvPr/>
          </p:nvSpPr>
          <p:spPr>
            <a:xfrm>
              <a:off x="2513624" y="3402762"/>
              <a:ext cx="12325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>
                  <a:solidFill>
                    <a:schemeClr val="accent4">
                      <a:lumMod val="75000"/>
                    </a:schemeClr>
                  </a:solidFill>
                </a:rPr>
                <a:t>Reusability</a:t>
              </a:r>
            </a:p>
          </p:txBody>
        </p:sp>
        <p:pic>
          <p:nvPicPr>
            <p:cNvPr id="78" name="Picture 77" descr="ico_reusability-01.eps">
              <a:extLst>
                <a:ext uri="{FF2B5EF4-FFF2-40B4-BE49-F238E27FC236}">
                  <a16:creationId xmlns:a16="http://schemas.microsoft.com/office/drawing/2014/main" id="{410DA6BE-771A-ED42-B58E-B84A76F44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8662" y="3572039"/>
              <a:ext cx="510801" cy="510801"/>
            </a:xfrm>
            <a:prstGeom prst="rect">
              <a:avLst/>
            </a:prstGeom>
            <a:scene3d>
              <a:camera prst="perspectiveRelaxed">
                <a:rot lat="18600000" lon="0" rev="0"/>
              </a:camera>
              <a:lightRig rig="threePt" dir="t"/>
            </a:scene3d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15ACEF-13C7-6047-B972-5F976E7DB918}"/>
              </a:ext>
            </a:extLst>
          </p:cNvPr>
          <p:cNvGrpSpPr/>
          <p:nvPr/>
        </p:nvGrpSpPr>
        <p:grpSpPr>
          <a:xfrm>
            <a:off x="7336929" y="3402762"/>
            <a:ext cx="1696824" cy="655897"/>
            <a:chOff x="7336929" y="3402762"/>
            <a:chExt cx="1696824" cy="65589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737A810-BFA6-024F-BC15-DD43F585A8AD}"/>
                </a:ext>
              </a:extLst>
            </p:cNvPr>
            <p:cNvSpPr txBox="1"/>
            <p:nvPr/>
          </p:nvSpPr>
          <p:spPr>
            <a:xfrm>
              <a:off x="7745629" y="3402762"/>
              <a:ext cx="12881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accent4">
                      <a:lumMod val="75000"/>
                    </a:schemeClr>
                  </a:solidFill>
                </a:rPr>
                <a:t>Analyzability</a:t>
              </a:r>
            </a:p>
          </p:txBody>
        </p:sp>
        <p:pic>
          <p:nvPicPr>
            <p:cNvPr id="79" name="Picture 78" descr="ico_analysability-01.eps">
              <a:extLst>
                <a:ext uri="{FF2B5EF4-FFF2-40B4-BE49-F238E27FC236}">
                  <a16:creationId xmlns:a16="http://schemas.microsoft.com/office/drawing/2014/main" id="{98F0767F-F361-0F44-B037-60D411541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6929" y="3547858"/>
              <a:ext cx="510801" cy="510801"/>
            </a:xfrm>
            <a:prstGeom prst="rect">
              <a:avLst/>
            </a:prstGeom>
            <a:noFill/>
            <a:scene3d>
              <a:camera prst="perspectiveRelaxed">
                <a:rot lat="19200000" lon="0" rev="0"/>
              </a:camera>
              <a:lightRig rig="threePt" dir="t"/>
            </a:scene3d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BB4096-07A1-AC41-9B58-674E68B98813}"/>
              </a:ext>
            </a:extLst>
          </p:cNvPr>
          <p:cNvGrpSpPr/>
          <p:nvPr/>
        </p:nvGrpSpPr>
        <p:grpSpPr>
          <a:xfrm>
            <a:off x="2057683" y="4964342"/>
            <a:ext cx="2761739" cy="849356"/>
            <a:chOff x="2057683" y="4964342"/>
            <a:chExt cx="2761739" cy="84935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94AE9D-82EC-F74F-B69A-6504EF070C84}"/>
                </a:ext>
              </a:extLst>
            </p:cNvPr>
            <p:cNvSpPr txBox="1"/>
            <p:nvPr/>
          </p:nvSpPr>
          <p:spPr>
            <a:xfrm>
              <a:off x="2057683" y="5475144"/>
              <a:ext cx="25029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>
                  <a:solidFill>
                    <a:schemeClr val="accent4">
                      <a:lumMod val="75000"/>
                    </a:schemeClr>
                  </a:solidFill>
                </a:rPr>
                <a:t>Testability</a:t>
              </a:r>
            </a:p>
          </p:txBody>
        </p:sp>
        <p:pic>
          <p:nvPicPr>
            <p:cNvPr id="80" name="Picture 79" descr="ico_testability-01.eps">
              <a:extLst>
                <a:ext uri="{FF2B5EF4-FFF2-40B4-BE49-F238E27FC236}">
                  <a16:creationId xmlns:a16="http://schemas.microsoft.com/office/drawing/2014/main" id="{9D9128E6-8222-644A-B52A-3D3CE33D9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621" y="4964342"/>
              <a:ext cx="510801" cy="510801"/>
            </a:xfrm>
            <a:prstGeom prst="rect">
              <a:avLst/>
            </a:prstGeom>
            <a:noFill/>
            <a:scene3d>
              <a:camera prst="perspectiveRelaxed">
                <a:rot lat="19800000" lon="0" rev="0"/>
              </a:camera>
              <a:lightRig rig="threePt" dir="t"/>
            </a:scene3d>
          </p:spPr>
        </p:pic>
      </p:grpSp>
      <p:sp>
        <p:nvSpPr>
          <p:cNvPr id="47" name="Content Placeholder 39">
            <a:extLst>
              <a:ext uri="{FF2B5EF4-FFF2-40B4-BE49-F238E27FC236}">
                <a16:creationId xmlns:a16="http://schemas.microsoft.com/office/drawing/2014/main" id="{BCD8B256-887F-DA4E-879D-9307FABC6FAD}"/>
              </a:ext>
            </a:extLst>
          </p:cNvPr>
          <p:cNvSpPr txBox="1">
            <a:spLocks/>
          </p:cNvSpPr>
          <p:nvPr/>
        </p:nvSpPr>
        <p:spPr>
          <a:xfrm>
            <a:off x="9089653" y="1358658"/>
            <a:ext cx="2656014" cy="4959741"/>
          </a:xfrm>
          <a:prstGeom prst="rect">
            <a:avLst/>
          </a:prstGeom>
        </p:spPr>
        <p:txBody>
          <a:bodyPr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>
                <a:solidFill>
                  <a:schemeClr val="bg2"/>
                </a:solidFill>
              </a:rPr>
              <a:t>The ISO 25010 standard refers to </a:t>
            </a:r>
            <a:r>
              <a:rPr lang="en-US" b="1">
                <a:solidFill>
                  <a:schemeClr val="bg2"/>
                </a:solidFill>
              </a:rPr>
              <a:t>maintainability</a:t>
            </a:r>
            <a:r>
              <a:rPr lang="en-US">
                <a:solidFill>
                  <a:schemeClr val="bg2"/>
                </a:solidFill>
              </a:rPr>
              <a:t> as:</a:t>
            </a:r>
          </a:p>
          <a:p>
            <a:pPr indent="0">
              <a:buNone/>
            </a:pPr>
            <a:r>
              <a:rPr lang="en-US" i="1">
                <a:solidFill>
                  <a:schemeClr val="bg2"/>
                </a:solidFill>
              </a:rPr>
              <a:t>“The degree of effectiveness and efficiency with which a product or system can be modified to improve it, correct it or adapt it to changes in environment, and in requirements.”</a:t>
            </a:r>
          </a:p>
          <a:p>
            <a:pPr indent="0">
              <a:buNone/>
            </a:pPr>
            <a:r>
              <a:rPr lang="en-US" b="1">
                <a:solidFill>
                  <a:schemeClr val="bg2"/>
                </a:solidFill>
              </a:rPr>
              <a:t>Maintainability</a:t>
            </a:r>
            <a:r>
              <a:rPr lang="en-US">
                <a:solidFill>
                  <a:schemeClr val="bg2"/>
                </a:solidFill>
              </a:rPr>
              <a:t> according to the ISO 25010 standard has five sub-characteristics. These sub-characteristics can be seen as a </a:t>
            </a:r>
            <a:r>
              <a:rPr lang="en-US" b="1">
                <a:solidFill>
                  <a:schemeClr val="bg2"/>
                </a:solidFill>
              </a:rPr>
              <a:t>representation of the phases </a:t>
            </a:r>
            <a:r>
              <a:rPr lang="en-US">
                <a:solidFill>
                  <a:schemeClr val="bg2"/>
                </a:solidFill>
              </a:rPr>
              <a:t>that are passed when performing maintenance work. 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464F229-20C6-7241-966E-9525BB712E3D}"/>
              </a:ext>
            </a:extLst>
          </p:cNvPr>
          <p:cNvSpPr/>
          <p:nvPr/>
        </p:nvSpPr>
        <p:spPr>
          <a:xfrm>
            <a:off x="3353857" y="2577747"/>
            <a:ext cx="5223589" cy="3313387"/>
          </a:xfrm>
          <a:prstGeom prst="ellipse">
            <a:avLst/>
          </a:prstGeom>
          <a:solidFill>
            <a:srgbClr val="17323F">
              <a:alpha val="35000"/>
            </a:srgbClr>
          </a:solidFill>
          <a:ln>
            <a:noFill/>
          </a:ln>
          <a:effectLst>
            <a:softEdge rad="800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0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FC6C3F3-A947-A44C-8E32-3BA20BBC4FD7}"/>
              </a:ext>
            </a:extLst>
          </p:cNvPr>
          <p:cNvSpPr/>
          <p:nvPr/>
        </p:nvSpPr>
        <p:spPr>
          <a:xfrm>
            <a:off x="8220782" y="5237443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040F0AB-9568-2F4D-A3ED-3E4BBB6A3DD7}"/>
              </a:ext>
            </a:extLst>
          </p:cNvPr>
          <p:cNvSpPr/>
          <p:nvPr/>
        </p:nvSpPr>
        <p:spPr>
          <a:xfrm>
            <a:off x="8220510" y="523271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8474770-B670-2F42-B43B-6E89CC08583C}"/>
              </a:ext>
            </a:extLst>
          </p:cNvPr>
          <p:cNvSpPr/>
          <p:nvPr/>
        </p:nvSpPr>
        <p:spPr>
          <a:xfrm>
            <a:off x="8220782" y="322416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F207A45-5135-0E4B-B63A-0666E8CF00C2}"/>
              </a:ext>
            </a:extLst>
          </p:cNvPr>
          <p:cNvSpPr/>
          <p:nvPr/>
        </p:nvSpPr>
        <p:spPr>
          <a:xfrm>
            <a:off x="8220782" y="3736716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D8861C7-A08F-9246-8C78-306EDBF1F471}"/>
              </a:ext>
            </a:extLst>
          </p:cNvPr>
          <p:cNvSpPr/>
          <p:nvPr/>
        </p:nvSpPr>
        <p:spPr>
          <a:xfrm>
            <a:off x="8220510" y="373198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13D5369-99BF-5E46-8F91-3D148DBEA4A8}"/>
              </a:ext>
            </a:extLst>
          </p:cNvPr>
          <p:cNvSpPr/>
          <p:nvPr/>
        </p:nvSpPr>
        <p:spPr>
          <a:xfrm>
            <a:off x="8220510" y="321943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6F213F-84AC-7E47-96CB-E1729DC46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70" name="Text Placeholder 169">
            <a:extLst>
              <a:ext uri="{FF2B5EF4-FFF2-40B4-BE49-F238E27FC236}">
                <a16:creationId xmlns:a16="http://schemas.microsoft.com/office/drawing/2014/main" id="{35B278F0-D5C1-EE4A-B1EE-0BE097EA69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Maintainability</a:t>
            </a:r>
          </a:p>
        </p:txBody>
      </p:sp>
      <p:sp>
        <p:nvSpPr>
          <p:cNvPr id="169" name="Title 168">
            <a:extLst>
              <a:ext uri="{FF2B5EF4-FFF2-40B4-BE49-F238E27FC236}">
                <a16:creationId xmlns:a16="http://schemas.microsoft.com/office/drawing/2014/main" id="{EABCA157-E46E-4440-8686-5202DC41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SIG/TÜViT model maps the sub-characteristics to the system properties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80D71B0-7645-F259-A52A-4A9564E704EA}"/>
              </a:ext>
            </a:extLst>
          </p:cNvPr>
          <p:cNvSpPr/>
          <p:nvPr/>
        </p:nvSpPr>
        <p:spPr>
          <a:xfrm>
            <a:off x="9170447" y="5237443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C016435-798A-75B9-B557-F44A490B63BC}"/>
              </a:ext>
            </a:extLst>
          </p:cNvPr>
          <p:cNvSpPr/>
          <p:nvPr/>
        </p:nvSpPr>
        <p:spPr>
          <a:xfrm>
            <a:off x="9170447" y="322416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A01C11F-69A5-2FF5-C8A9-F0508281D600}"/>
              </a:ext>
            </a:extLst>
          </p:cNvPr>
          <p:cNvSpPr/>
          <p:nvPr/>
        </p:nvSpPr>
        <p:spPr>
          <a:xfrm>
            <a:off x="9170447" y="3736716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085247F-05CB-5F32-F815-482892028976}"/>
              </a:ext>
            </a:extLst>
          </p:cNvPr>
          <p:cNvSpPr/>
          <p:nvPr/>
        </p:nvSpPr>
        <p:spPr>
          <a:xfrm>
            <a:off x="9166891" y="422713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F14210A-8CD4-C6E4-4D71-9E24800E5E95}"/>
              </a:ext>
            </a:extLst>
          </p:cNvPr>
          <p:cNvSpPr/>
          <p:nvPr/>
        </p:nvSpPr>
        <p:spPr>
          <a:xfrm>
            <a:off x="9170447" y="373198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0BAF7EDF-1AB5-802E-2632-B3B11322AAF9}"/>
              </a:ext>
            </a:extLst>
          </p:cNvPr>
          <p:cNvSpPr/>
          <p:nvPr/>
        </p:nvSpPr>
        <p:spPr>
          <a:xfrm>
            <a:off x="9170447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4069ED7-9628-0918-71A9-2DB15CBE8B81}"/>
              </a:ext>
            </a:extLst>
          </p:cNvPr>
          <p:cNvSpPr/>
          <p:nvPr/>
        </p:nvSpPr>
        <p:spPr>
          <a:xfrm>
            <a:off x="9170447" y="523271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4812B82-F464-B9F8-A525-8B5E04DF588C}"/>
              </a:ext>
            </a:extLst>
          </p:cNvPr>
          <p:cNvSpPr/>
          <p:nvPr/>
        </p:nvSpPr>
        <p:spPr>
          <a:xfrm>
            <a:off x="9166891" y="321943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pic>
        <p:nvPicPr>
          <p:cNvPr id="129" name="Picture 128" descr="ico_component independence-01.eps">
            <a:extLst>
              <a:ext uri="{FF2B5EF4-FFF2-40B4-BE49-F238E27FC236}">
                <a16:creationId xmlns:a16="http://schemas.microsoft.com/office/drawing/2014/main" id="{DD5BB575-1711-994D-BF46-5688E4274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622" y="1995681"/>
            <a:ext cx="342567" cy="34256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55A833E1-7A6C-1645-B387-10B155E7EAD8}"/>
              </a:ext>
            </a:extLst>
          </p:cNvPr>
          <p:cNvSpPr txBox="1"/>
          <p:nvPr/>
        </p:nvSpPr>
        <p:spPr>
          <a:xfrm>
            <a:off x="7742967" y="2355237"/>
            <a:ext cx="1129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Component </a:t>
            </a:r>
          </a:p>
          <a:p>
            <a:pPr algn="ctr"/>
            <a:r>
              <a:rPr lang="en-US" sz="1000" dirty="0">
                <a:latin typeface="Calibri Regular"/>
              </a:rPr>
              <a:t>independence</a:t>
            </a:r>
          </a:p>
        </p:txBody>
      </p:sp>
      <p:pic>
        <p:nvPicPr>
          <p:cNvPr id="163" name="Picture 162" descr="ico_project(management)-01.eps">
            <a:extLst>
              <a:ext uri="{FF2B5EF4-FFF2-40B4-BE49-F238E27FC236}">
                <a16:creationId xmlns:a16="http://schemas.microsoft.com/office/drawing/2014/main" id="{51C2D3DD-3744-D04A-BE08-178E20E61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8863" y="1991725"/>
            <a:ext cx="344057" cy="34405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9E5377FC-3232-D741-9DB3-58ABF7EA3B11}"/>
              </a:ext>
            </a:extLst>
          </p:cNvPr>
          <p:cNvSpPr txBox="1"/>
          <p:nvPr/>
        </p:nvSpPr>
        <p:spPr>
          <a:xfrm>
            <a:off x="8668451" y="2355237"/>
            <a:ext cx="1129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Component</a:t>
            </a:r>
            <a:br>
              <a:rPr lang="en-US" sz="1000" dirty="0">
                <a:latin typeface="Calibri Regular"/>
              </a:rPr>
            </a:br>
            <a:r>
              <a:rPr lang="en-US" sz="1000" dirty="0">
                <a:latin typeface="Calibri Regular"/>
              </a:rPr>
              <a:t>entanglement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5E9896F-321B-A745-9BC8-7F415C7C32EC}"/>
              </a:ext>
            </a:extLst>
          </p:cNvPr>
          <p:cNvCxnSpPr/>
          <p:nvPr/>
        </p:nvCxnSpPr>
        <p:spPr>
          <a:xfrm>
            <a:off x="2936948" y="1995681"/>
            <a:ext cx="0" cy="3445286"/>
          </a:xfrm>
          <a:prstGeom prst="line">
            <a:avLst/>
          </a:prstGeom>
          <a:ln w="6350" cmpd="sng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Picture 87" descr="ico_logo sig-01.eps">
            <a:extLst>
              <a:ext uri="{FF2B5EF4-FFF2-40B4-BE49-F238E27FC236}">
                <a16:creationId xmlns:a16="http://schemas.microsoft.com/office/drawing/2014/main" id="{74B57092-E01F-2842-A180-1AA3BDA3852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lum bright="-57000" contrast="6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3105" y="1878779"/>
            <a:ext cx="579177" cy="579177"/>
          </a:xfrm>
          <a:prstGeom prst="rect">
            <a:avLst/>
          </a:prstGeom>
          <a:noFill/>
        </p:spPr>
      </p:pic>
      <p:pic>
        <p:nvPicPr>
          <p:cNvPr id="90" name="Picture 89" descr="ico_unit complexity-01.eps">
            <a:extLst>
              <a:ext uri="{FF2B5EF4-FFF2-40B4-BE49-F238E27FC236}">
                <a16:creationId xmlns:a16="http://schemas.microsoft.com/office/drawing/2014/main" id="{F92B89E5-FA3F-5048-AB25-45EFBB5FF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0967" y="1995680"/>
            <a:ext cx="342567" cy="34256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67A3EA85-0724-C04B-A059-7ACBA327EC08}"/>
              </a:ext>
            </a:extLst>
          </p:cNvPr>
          <p:cNvSpPr/>
          <p:nvPr/>
        </p:nvSpPr>
        <p:spPr>
          <a:xfrm>
            <a:off x="5794912" y="3221019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61A1657-ED9C-0049-9F8E-00678B241425}"/>
              </a:ext>
            </a:extLst>
          </p:cNvPr>
          <p:cNvSpPr/>
          <p:nvPr/>
        </p:nvSpPr>
        <p:spPr>
          <a:xfrm>
            <a:off x="6591911" y="3219435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7C0841C-2915-4F44-8FAD-FB1CE0E381E4}"/>
              </a:ext>
            </a:extLst>
          </p:cNvPr>
          <p:cNvSpPr/>
          <p:nvPr/>
        </p:nvSpPr>
        <p:spPr>
          <a:xfrm>
            <a:off x="7398403" y="3219435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7194303-039F-3446-BD3E-5C7ABE192F29}"/>
              </a:ext>
            </a:extLst>
          </p:cNvPr>
          <p:cNvSpPr/>
          <p:nvPr/>
        </p:nvSpPr>
        <p:spPr>
          <a:xfrm>
            <a:off x="3346869" y="3733570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BD5EAF0-B76C-9648-81F7-FC39DCA0673A}"/>
              </a:ext>
            </a:extLst>
          </p:cNvPr>
          <p:cNvSpPr/>
          <p:nvPr/>
        </p:nvSpPr>
        <p:spPr>
          <a:xfrm>
            <a:off x="4996287" y="373198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CE05061-BC2E-C949-A89E-9B942F7965C3}"/>
              </a:ext>
            </a:extLst>
          </p:cNvPr>
          <p:cNvSpPr/>
          <p:nvPr/>
        </p:nvSpPr>
        <p:spPr>
          <a:xfrm>
            <a:off x="6591911" y="373198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E54FC2F-AEB5-9D44-83EE-DE452B65DA34}"/>
              </a:ext>
            </a:extLst>
          </p:cNvPr>
          <p:cNvSpPr/>
          <p:nvPr/>
        </p:nvSpPr>
        <p:spPr>
          <a:xfrm>
            <a:off x="4184590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9B8FBD-8A47-EE4B-8935-5E7F11E4BF63}"/>
              </a:ext>
            </a:extLst>
          </p:cNvPr>
          <p:cNvSpPr/>
          <p:nvPr/>
        </p:nvSpPr>
        <p:spPr>
          <a:xfrm>
            <a:off x="4996287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B4FA588-B8F5-F444-9624-513CBE3F5375}"/>
              </a:ext>
            </a:extLst>
          </p:cNvPr>
          <p:cNvSpPr/>
          <p:nvPr/>
        </p:nvSpPr>
        <p:spPr>
          <a:xfrm>
            <a:off x="6591911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1293E78-9E38-804C-9D10-FE1CDB7047F9}"/>
              </a:ext>
            </a:extLst>
          </p:cNvPr>
          <p:cNvSpPr/>
          <p:nvPr/>
        </p:nvSpPr>
        <p:spPr>
          <a:xfrm>
            <a:off x="7398403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026582-EE5F-0240-9F4A-EA4F594ED5E6}"/>
              </a:ext>
            </a:extLst>
          </p:cNvPr>
          <p:cNvSpPr/>
          <p:nvPr/>
        </p:nvSpPr>
        <p:spPr>
          <a:xfrm>
            <a:off x="3346869" y="4718160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0508B64-81EB-D442-B2F2-C3229F930F65}"/>
              </a:ext>
            </a:extLst>
          </p:cNvPr>
          <p:cNvSpPr/>
          <p:nvPr/>
        </p:nvSpPr>
        <p:spPr>
          <a:xfrm>
            <a:off x="4184590" y="4716576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CB700A6-60D8-B741-BA9D-CCF05CA2917F}"/>
              </a:ext>
            </a:extLst>
          </p:cNvPr>
          <p:cNvSpPr/>
          <p:nvPr/>
        </p:nvSpPr>
        <p:spPr>
          <a:xfrm>
            <a:off x="4996287" y="4716576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2CA8175-709A-314E-A332-22F09A7137D7}"/>
              </a:ext>
            </a:extLst>
          </p:cNvPr>
          <p:cNvSpPr/>
          <p:nvPr/>
        </p:nvSpPr>
        <p:spPr>
          <a:xfrm>
            <a:off x="5794912" y="4718160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FE644F5-E1F1-D346-A60D-536EE1D4B3CF}"/>
              </a:ext>
            </a:extLst>
          </p:cNvPr>
          <p:cNvSpPr/>
          <p:nvPr/>
        </p:nvSpPr>
        <p:spPr>
          <a:xfrm>
            <a:off x="6591911" y="4716576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28C588D-375E-3147-AA59-44CFF6A5C3DE}"/>
              </a:ext>
            </a:extLst>
          </p:cNvPr>
          <p:cNvSpPr/>
          <p:nvPr/>
        </p:nvSpPr>
        <p:spPr>
          <a:xfrm>
            <a:off x="3346869" y="523429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1782937-7AD6-BD42-822C-28617F2BE045}"/>
              </a:ext>
            </a:extLst>
          </p:cNvPr>
          <p:cNvSpPr/>
          <p:nvPr/>
        </p:nvSpPr>
        <p:spPr>
          <a:xfrm>
            <a:off x="4184590" y="523271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82A12BF-EB17-394B-BD3E-811EB67153EC}"/>
              </a:ext>
            </a:extLst>
          </p:cNvPr>
          <p:cNvSpPr/>
          <p:nvPr/>
        </p:nvSpPr>
        <p:spPr>
          <a:xfrm>
            <a:off x="5794912" y="523429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58DC073-2AD5-144D-AEC6-FD284A6F58D3}"/>
              </a:ext>
            </a:extLst>
          </p:cNvPr>
          <p:cNvSpPr/>
          <p:nvPr/>
        </p:nvSpPr>
        <p:spPr>
          <a:xfrm>
            <a:off x="7398403" y="523271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7D95801-696B-444B-90DE-4F172118D3B2}"/>
              </a:ext>
            </a:extLst>
          </p:cNvPr>
          <p:cNvGrpSpPr/>
          <p:nvPr/>
        </p:nvGrpSpPr>
        <p:grpSpPr>
          <a:xfrm>
            <a:off x="3072996" y="3112635"/>
            <a:ext cx="6725380" cy="2344236"/>
            <a:chOff x="2542716" y="2650978"/>
            <a:chExt cx="8118886" cy="234423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B0F2684-C3C8-1946-A9EB-6CCA70E809EC}"/>
                </a:ext>
              </a:extLst>
            </p:cNvPr>
            <p:cNvSpPr/>
            <p:nvPr/>
          </p:nvSpPr>
          <p:spPr>
            <a:xfrm>
              <a:off x="2542716" y="2650978"/>
              <a:ext cx="8118886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01BDB24-8D0D-5E45-8500-2B7169D3827F}"/>
                </a:ext>
              </a:extLst>
            </p:cNvPr>
            <p:cNvSpPr/>
            <p:nvPr/>
          </p:nvSpPr>
          <p:spPr>
            <a:xfrm>
              <a:off x="2542716" y="3163014"/>
              <a:ext cx="8118886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C8615A6-CAA2-1E40-8EC2-6D5CFF402673}"/>
                </a:ext>
              </a:extLst>
            </p:cNvPr>
            <p:cNvSpPr/>
            <p:nvPr/>
          </p:nvSpPr>
          <p:spPr>
            <a:xfrm>
              <a:off x="2542716" y="3653711"/>
              <a:ext cx="8118886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3613A02-7A19-7342-8675-E474BDE04DCF}"/>
                </a:ext>
              </a:extLst>
            </p:cNvPr>
            <p:cNvSpPr/>
            <p:nvPr/>
          </p:nvSpPr>
          <p:spPr>
            <a:xfrm>
              <a:off x="2542716" y="4151546"/>
              <a:ext cx="8118886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E1E57E8-36D6-5843-9D45-827378FF0727}"/>
                </a:ext>
              </a:extLst>
            </p:cNvPr>
            <p:cNvSpPr/>
            <p:nvPr/>
          </p:nvSpPr>
          <p:spPr>
            <a:xfrm>
              <a:off x="2542716" y="4667154"/>
              <a:ext cx="8118886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A67C4910-D749-2740-8D6D-31FE2A2FA3E0}"/>
              </a:ext>
            </a:extLst>
          </p:cNvPr>
          <p:cNvSpPr txBox="1"/>
          <p:nvPr/>
        </p:nvSpPr>
        <p:spPr>
          <a:xfrm>
            <a:off x="1514620" y="3112635"/>
            <a:ext cx="1425097" cy="332295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Calibri Regular"/>
              </a:rPr>
              <a:t>Analyzability</a:t>
            </a:r>
          </a:p>
        </p:txBody>
      </p:sp>
      <p:pic>
        <p:nvPicPr>
          <p:cNvPr id="123" name="Picture 122" descr="ico_volume-01.eps">
            <a:extLst>
              <a:ext uri="{FF2B5EF4-FFF2-40B4-BE49-F238E27FC236}">
                <a16:creationId xmlns:a16="http://schemas.microsoft.com/office/drawing/2014/main" id="{9F238FD9-6958-E84E-9D55-34AD55432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4307" y="1995681"/>
            <a:ext cx="342567" cy="3425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4" name="Picture 123" descr="ico_duplication-01.eps">
            <a:extLst>
              <a:ext uri="{FF2B5EF4-FFF2-40B4-BE49-F238E27FC236}">
                <a16:creationId xmlns:a16="http://schemas.microsoft.com/office/drawing/2014/main" id="{19061BF6-51FA-8848-AFB2-F19DEE08D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8539" y="1995681"/>
            <a:ext cx="342567" cy="34256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5" name="Picture 124" descr="ico_unit size-01.eps">
            <a:extLst>
              <a:ext uri="{FF2B5EF4-FFF2-40B4-BE49-F238E27FC236}">
                <a16:creationId xmlns:a16="http://schemas.microsoft.com/office/drawing/2014/main" id="{1E70C385-7BA6-4844-9F48-3DE173669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2771" y="1995681"/>
            <a:ext cx="342567" cy="34256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6" name="Picture 125" descr="ico_unit interface-01.eps">
            <a:extLst>
              <a:ext uri="{FF2B5EF4-FFF2-40B4-BE49-F238E27FC236}">
                <a16:creationId xmlns:a16="http://schemas.microsoft.com/office/drawing/2014/main" id="{B0FCCD3A-1962-9640-A8E2-BDE790E1B5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015" y="1995681"/>
            <a:ext cx="342567" cy="34256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7" name="Picture 126" descr="ico_module coupling-01.eps">
            <a:extLst>
              <a:ext uri="{FF2B5EF4-FFF2-40B4-BE49-F238E27FC236}">
                <a16:creationId xmlns:a16="http://schemas.microsoft.com/office/drawing/2014/main" id="{0421A4AC-B20C-B540-8A53-B32D3B54A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621" y="1995681"/>
            <a:ext cx="342567" cy="34256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B0CD510E-569C-674E-93EC-9468678E1356}"/>
              </a:ext>
            </a:extLst>
          </p:cNvPr>
          <p:cNvSpPr txBox="1"/>
          <p:nvPr/>
        </p:nvSpPr>
        <p:spPr>
          <a:xfrm>
            <a:off x="2936948" y="2355237"/>
            <a:ext cx="95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Volume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5C377DB-D7AA-394D-B4C6-D9AAF53A06B3}"/>
              </a:ext>
            </a:extLst>
          </p:cNvPr>
          <p:cNvSpPr/>
          <p:nvPr/>
        </p:nvSpPr>
        <p:spPr>
          <a:xfrm>
            <a:off x="3346869" y="3221018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A9FBBE3-A0E7-0B4D-81F6-5344F20D92E0}"/>
              </a:ext>
            </a:extLst>
          </p:cNvPr>
          <p:cNvSpPr/>
          <p:nvPr/>
        </p:nvSpPr>
        <p:spPr>
          <a:xfrm>
            <a:off x="4184590" y="321943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933E000-AD1E-FD4C-BDBB-560A932F4B21}"/>
              </a:ext>
            </a:extLst>
          </p:cNvPr>
          <p:cNvSpPr/>
          <p:nvPr/>
        </p:nvSpPr>
        <p:spPr>
          <a:xfrm>
            <a:off x="4996287" y="321943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B8976B8-3AF8-594E-B3C4-D5F9C8E7BBB5}"/>
              </a:ext>
            </a:extLst>
          </p:cNvPr>
          <p:cNvSpPr/>
          <p:nvPr/>
        </p:nvSpPr>
        <p:spPr>
          <a:xfrm>
            <a:off x="4184590" y="3731986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E4598B8-E224-B14C-A18C-14BF37D29F64}"/>
              </a:ext>
            </a:extLst>
          </p:cNvPr>
          <p:cNvSpPr/>
          <p:nvPr/>
        </p:nvSpPr>
        <p:spPr>
          <a:xfrm>
            <a:off x="5794912" y="3733569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E89AC3D-1916-C944-9B70-CFE5764AA94E}"/>
              </a:ext>
            </a:extLst>
          </p:cNvPr>
          <p:cNvSpPr/>
          <p:nvPr/>
        </p:nvSpPr>
        <p:spPr>
          <a:xfrm>
            <a:off x="7398403" y="3731986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879B2CC-D2F5-F84B-9AEE-DB4D8B4E8613}"/>
              </a:ext>
            </a:extLst>
          </p:cNvPr>
          <p:cNvSpPr/>
          <p:nvPr/>
        </p:nvSpPr>
        <p:spPr>
          <a:xfrm>
            <a:off x="3346869" y="422398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4A013D4-C1D8-E84F-8D59-77ECD910EFE4}"/>
              </a:ext>
            </a:extLst>
          </p:cNvPr>
          <p:cNvSpPr/>
          <p:nvPr/>
        </p:nvSpPr>
        <p:spPr>
          <a:xfrm>
            <a:off x="5794912" y="422398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72FDE98-7391-5543-BB85-7CB0BC9226C1}"/>
              </a:ext>
            </a:extLst>
          </p:cNvPr>
          <p:cNvSpPr/>
          <p:nvPr/>
        </p:nvSpPr>
        <p:spPr>
          <a:xfrm>
            <a:off x="7398403" y="4716575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3B4DBED-7534-9340-9B8E-ABF9720596F0}"/>
              </a:ext>
            </a:extLst>
          </p:cNvPr>
          <p:cNvSpPr/>
          <p:nvPr/>
        </p:nvSpPr>
        <p:spPr>
          <a:xfrm>
            <a:off x="4996287" y="5232713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D16727B-607D-3C4D-830B-AB37B426786C}"/>
              </a:ext>
            </a:extLst>
          </p:cNvPr>
          <p:cNvSpPr/>
          <p:nvPr/>
        </p:nvSpPr>
        <p:spPr>
          <a:xfrm>
            <a:off x="6591911" y="5232713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3041B2E-403C-A649-988E-E493A99B7518}"/>
              </a:ext>
            </a:extLst>
          </p:cNvPr>
          <p:cNvSpPr txBox="1"/>
          <p:nvPr/>
        </p:nvSpPr>
        <p:spPr>
          <a:xfrm>
            <a:off x="4561565" y="2355237"/>
            <a:ext cx="955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Unit size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1E4365B-DAFD-BC41-9CEF-FB6CD9E88AF7}"/>
              </a:ext>
            </a:extLst>
          </p:cNvPr>
          <p:cNvSpPr txBox="1"/>
          <p:nvPr/>
        </p:nvSpPr>
        <p:spPr>
          <a:xfrm>
            <a:off x="3745212" y="2355237"/>
            <a:ext cx="95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Duplication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6874A96-697B-5540-9192-58F88FC427CC}"/>
              </a:ext>
            </a:extLst>
          </p:cNvPr>
          <p:cNvSpPr txBox="1"/>
          <p:nvPr/>
        </p:nvSpPr>
        <p:spPr>
          <a:xfrm>
            <a:off x="5373243" y="2355237"/>
            <a:ext cx="95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Unit</a:t>
            </a:r>
          </a:p>
          <a:p>
            <a:pPr algn="ctr"/>
            <a:r>
              <a:rPr lang="en-US" sz="1000" dirty="0">
                <a:latin typeface="Calibri Regular"/>
              </a:rPr>
              <a:t>complexity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7D8CFD7-E2CA-BB4F-91CA-2CB22953DE09}"/>
              </a:ext>
            </a:extLst>
          </p:cNvPr>
          <p:cNvSpPr txBox="1"/>
          <p:nvPr/>
        </p:nvSpPr>
        <p:spPr>
          <a:xfrm>
            <a:off x="6983750" y="2355237"/>
            <a:ext cx="9551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Module coupling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2EBA66A-8DB9-B940-BF6F-6E3F8BCE40FB}"/>
              </a:ext>
            </a:extLst>
          </p:cNvPr>
          <p:cNvSpPr txBox="1"/>
          <p:nvPr/>
        </p:nvSpPr>
        <p:spPr>
          <a:xfrm>
            <a:off x="6167397" y="2355237"/>
            <a:ext cx="9551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Unit interfacing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8A58C12-C385-0E41-BAFC-184F4BC6EA9B}"/>
              </a:ext>
            </a:extLst>
          </p:cNvPr>
          <p:cNvSpPr txBox="1"/>
          <p:nvPr/>
        </p:nvSpPr>
        <p:spPr>
          <a:xfrm>
            <a:off x="1514620" y="3624670"/>
            <a:ext cx="1425097" cy="328061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Modifiability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DC13E64-C402-DE48-966E-47B2364A9E71}"/>
              </a:ext>
            </a:extLst>
          </p:cNvPr>
          <p:cNvSpPr txBox="1"/>
          <p:nvPr/>
        </p:nvSpPr>
        <p:spPr>
          <a:xfrm>
            <a:off x="1514621" y="4115369"/>
            <a:ext cx="1425096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Testability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380DCCF-77EB-E946-84C8-88AF6D502B2B}"/>
              </a:ext>
            </a:extLst>
          </p:cNvPr>
          <p:cNvSpPr txBox="1"/>
          <p:nvPr/>
        </p:nvSpPr>
        <p:spPr>
          <a:xfrm>
            <a:off x="1514621" y="4613204"/>
            <a:ext cx="1425096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Modularity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C523C48-D49E-8E46-8306-5857B6539B46}"/>
              </a:ext>
            </a:extLst>
          </p:cNvPr>
          <p:cNvSpPr txBox="1"/>
          <p:nvPr/>
        </p:nvSpPr>
        <p:spPr>
          <a:xfrm>
            <a:off x="1514620" y="5128811"/>
            <a:ext cx="1426931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Reusability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55CB10F-DACF-434F-83EE-DBF76EDD946D}"/>
              </a:ext>
            </a:extLst>
          </p:cNvPr>
          <p:cNvCxnSpPr>
            <a:cxnSpLocks/>
          </p:cNvCxnSpPr>
          <p:nvPr/>
        </p:nvCxnSpPr>
        <p:spPr>
          <a:xfrm>
            <a:off x="1501530" y="2975607"/>
            <a:ext cx="8296846" cy="0"/>
          </a:xfrm>
          <a:prstGeom prst="line">
            <a:avLst/>
          </a:prstGeom>
          <a:ln w="6350" cmpd="sng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 descr="ico_reusability-01.eps">
            <a:extLst>
              <a:ext uri="{FF2B5EF4-FFF2-40B4-BE49-F238E27FC236}">
                <a16:creationId xmlns:a16="http://schemas.microsoft.com/office/drawing/2014/main" id="{28585E28-6D7E-574F-AEAE-236DE5C730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517" y="5117522"/>
            <a:ext cx="342567" cy="342567"/>
          </a:xfrm>
          <a:prstGeom prst="rect">
            <a:avLst/>
          </a:prstGeom>
          <a:noFill/>
        </p:spPr>
      </p:pic>
      <p:pic>
        <p:nvPicPr>
          <p:cNvPr id="130" name="Picture 129" descr="ico_analysability-01.eps">
            <a:extLst>
              <a:ext uri="{FF2B5EF4-FFF2-40B4-BE49-F238E27FC236}">
                <a16:creationId xmlns:a16="http://schemas.microsoft.com/office/drawing/2014/main" id="{02A206C5-17E5-3A44-9EE3-930FB3683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518" y="3105382"/>
            <a:ext cx="342567" cy="342567"/>
          </a:xfrm>
          <a:prstGeom prst="rect">
            <a:avLst/>
          </a:prstGeom>
          <a:noFill/>
        </p:spPr>
      </p:pic>
      <p:pic>
        <p:nvPicPr>
          <p:cNvPr id="131" name="Picture 130" descr="ico_modifiability-01.eps">
            <a:extLst>
              <a:ext uri="{FF2B5EF4-FFF2-40B4-BE49-F238E27FC236}">
                <a16:creationId xmlns:a16="http://schemas.microsoft.com/office/drawing/2014/main" id="{ACF93163-E73B-CF43-BD96-095BFD4F23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518" y="3628299"/>
            <a:ext cx="342567" cy="342567"/>
          </a:xfrm>
          <a:prstGeom prst="rect">
            <a:avLst/>
          </a:prstGeom>
          <a:noFill/>
        </p:spPr>
      </p:pic>
      <p:pic>
        <p:nvPicPr>
          <p:cNvPr id="132" name="Picture 131" descr="ico_testability-01.eps">
            <a:extLst>
              <a:ext uri="{FF2B5EF4-FFF2-40B4-BE49-F238E27FC236}">
                <a16:creationId xmlns:a16="http://schemas.microsoft.com/office/drawing/2014/main" id="{BBEC4EF8-43A6-A948-AB7F-69B84D6A56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518" y="4110831"/>
            <a:ext cx="342567" cy="342567"/>
          </a:xfrm>
          <a:prstGeom prst="rect">
            <a:avLst/>
          </a:prstGeom>
          <a:noFill/>
        </p:spPr>
      </p:pic>
      <p:pic>
        <p:nvPicPr>
          <p:cNvPr id="133" name="Picture 132" descr="ico_modularity-01.eps">
            <a:extLst>
              <a:ext uri="{FF2B5EF4-FFF2-40B4-BE49-F238E27FC236}">
                <a16:creationId xmlns:a16="http://schemas.microsoft.com/office/drawing/2014/main" id="{138DABC7-33F9-6845-B26B-B771A33E86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518" y="4606226"/>
            <a:ext cx="342567" cy="342567"/>
          </a:xfrm>
          <a:prstGeom prst="rect">
            <a:avLst/>
          </a:prstGeo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6E5B2B-DDBF-D543-9296-E0BEB5C31A8C}"/>
              </a:ext>
            </a:extLst>
          </p:cNvPr>
          <p:cNvCxnSpPr>
            <a:cxnSpLocks/>
          </p:cNvCxnSpPr>
          <p:nvPr/>
        </p:nvCxnSpPr>
        <p:spPr>
          <a:xfrm>
            <a:off x="2924784" y="2004695"/>
            <a:ext cx="0" cy="337572"/>
          </a:xfrm>
          <a:prstGeom prst="line">
            <a:avLst/>
          </a:prstGeom>
          <a:ln w="38100">
            <a:solidFill>
              <a:srgbClr val="AFB9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164136E1-E317-5E49-B5B5-F692B0155B46}"/>
              </a:ext>
            </a:extLst>
          </p:cNvPr>
          <p:cNvCxnSpPr>
            <a:cxnSpLocks/>
          </p:cNvCxnSpPr>
          <p:nvPr/>
        </p:nvCxnSpPr>
        <p:spPr>
          <a:xfrm>
            <a:off x="1501530" y="2962637"/>
            <a:ext cx="39346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F30BE262-1B0B-5444-85ED-C6A8B5632A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1600" y="2484000"/>
            <a:ext cx="454660" cy="386461"/>
          </a:xfrm>
          <a:prstGeom prst="rect">
            <a:avLst/>
          </a:prstGeom>
        </p:spPr>
      </p:pic>
      <p:sp>
        <p:nvSpPr>
          <p:cNvPr id="183" name="Rectangle 182">
            <a:extLst>
              <a:ext uri="{FF2B5EF4-FFF2-40B4-BE49-F238E27FC236}">
                <a16:creationId xmlns:a16="http://schemas.microsoft.com/office/drawing/2014/main" id="{9E049E57-F298-8C3D-AB97-EE7480B6B67E}"/>
              </a:ext>
            </a:extLst>
          </p:cNvPr>
          <p:cNvSpPr/>
          <p:nvPr/>
        </p:nvSpPr>
        <p:spPr>
          <a:xfrm>
            <a:off x="9166891" y="472130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24938A9-BA3C-908D-A1B0-EF8C9AE83881}"/>
              </a:ext>
            </a:extLst>
          </p:cNvPr>
          <p:cNvSpPr/>
          <p:nvPr/>
        </p:nvSpPr>
        <p:spPr>
          <a:xfrm>
            <a:off x="9166891" y="4716575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1540C1E-7226-424E-BD48-999D39C7B6A6}"/>
              </a:ext>
            </a:extLst>
          </p:cNvPr>
          <p:cNvSpPr/>
          <p:nvPr/>
        </p:nvSpPr>
        <p:spPr>
          <a:xfrm>
            <a:off x="8220782" y="422713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4B30B99-2811-A44C-8266-736F77A64F96}"/>
              </a:ext>
            </a:extLst>
          </p:cNvPr>
          <p:cNvSpPr/>
          <p:nvPr/>
        </p:nvSpPr>
        <p:spPr>
          <a:xfrm>
            <a:off x="8220782" y="472130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4CEF7A7-163E-EA4A-AC72-EAF6C334D084}"/>
              </a:ext>
            </a:extLst>
          </p:cNvPr>
          <p:cNvSpPr/>
          <p:nvPr/>
        </p:nvSpPr>
        <p:spPr>
          <a:xfrm>
            <a:off x="8220510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773297B-D83A-6F4E-8207-65EFE2EAB00E}"/>
              </a:ext>
            </a:extLst>
          </p:cNvPr>
          <p:cNvSpPr/>
          <p:nvPr/>
        </p:nvSpPr>
        <p:spPr>
          <a:xfrm>
            <a:off x="8220510" y="4716575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75361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IG 2020">
      <a:dk1>
        <a:srgbClr val="657484"/>
      </a:dk1>
      <a:lt1>
        <a:srgbClr val="FFFFFF"/>
      </a:lt1>
      <a:dk2>
        <a:srgbClr val="1F354B"/>
      </a:dk2>
      <a:lt2>
        <a:srgbClr val="EFF3F8"/>
      </a:lt2>
      <a:accent1>
        <a:srgbClr val="1F354B"/>
      </a:accent1>
      <a:accent2>
        <a:srgbClr val="DFC101"/>
      </a:accent2>
      <a:accent3>
        <a:srgbClr val="04ABC8"/>
      </a:accent3>
      <a:accent4>
        <a:srgbClr val="8269A4"/>
      </a:accent4>
      <a:accent5>
        <a:srgbClr val="C5CD58"/>
      </a:accent5>
      <a:accent6>
        <a:srgbClr val="D45200"/>
      </a:accent6>
      <a:hlink>
        <a:srgbClr val="08ACC8"/>
      </a:hlink>
      <a:folHlink>
        <a:srgbClr val="00ADC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108000" tIns="72000" rIns="108000" bIns="72000" rtlCol="0" anchor="ctr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B3BECD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0000" rtlCol="0" anchor="t">
        <a:spAutoFit/>
      </a:bodyPr>
      <a:lstStyle>
        <a:defPPr algn="l">
          <a:lnSpc>
            <a:spcPct val="113000"/>
          </a:lnSpc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87A88162-E9FA-E744-BFFA-BC08FDA9AD0B}" vid="{A5F00ED1-E9E7-C44B-A961-D0FA0EAA5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a937df2-abe2-4d38-b5f4-c228acba3827">
      <Terms xmlns="http://schemas.microsoft.com/office/infopath/2007/PartnerControls"/>
    </lcf76f155ced4ddcb4097134ff3c332f>
    <TaxCatchAll xmlns="bc8ba18a-4a58-4ad2-bfc0-6516af8e7dc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8B4EB28540854BB4092730D7F67224" ma:contentTypeVersion="13" ma:contentTypeDescription="Create a new document." ma:contentTypeScope="" ma:versionID="07d6997c7358ecc3b6f0d78039f1ac55">
  <xsd:schema xmlns:xsd="http://www.w3.org/2001/XMLSchema" xmlns:xs="http://www.w3.org/2001/XMLSchema" xmlns:p="http://schemas.microsoft.com/office/2006/metadata/properties" xmlns:ns2="fa937df2-abe2-4d38-b5f4-c228acba3827" xmlns:ns3="bc8ba18a-4a58-4ad2-bfc0-6516af8e7dc2" targetNamespace="http://schemas.microsoft.com/office/2006/metadata/properties" ma:root="true" ma:fieldsID="a7d20d2c9a349b6838acf4b79389f2fd" ns2:_="" ns3:_="">
    <xsd:import namespace="fa937df2-abe2-4d38-b5f4-c228acba3827"/>
    <xsd:import namespace="bc8ba18a-4a58-4ad2-bfc0-6516af8e7d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937df2-abe2-4d38-b5f4-c228acba38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0897a51-27a2-4a5e-b602-66a4649d25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8ba18a-4a58-4ad2-bfc0-6516af8e7dc2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2119a7a8-86cc-43f5-a248-74259e6177ea}" ma:internalName="TaxCatchAll" ma:showField="CatchAllData" ma:web="bc8ba18a-4a58-4ad2-bfc0-6516af8e7d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629362-CF15-4610-8FAC-A8E699942233}">
  <ds:schemaRefs>
    <ds:schemaRef ds:uri="http://schemas.microsoft.com/office/2006/documentManagement/types"/>
    <ds:schemaRef ds:uri="http://purl.org/dc/elements/1.1/"/>
    <ds:schemaRef ds:uri="bc8ba18a-4a58-4ad2-bfc0-6516af8e7dc2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a937df2-abe2-4d38-b5f4-c228acba3827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6E6923A-C221-4753-B75B-BA213EEB7564}">
  <ds:schemaRefs>
    <ds:schemaRef ds:uri="bc8ba18a-4a58-4ad2-bfc0-6516af8e7dc2"/>
    <ds:schemaRef ds:uri="fa937df2-abe2-4d38-b5f4-c228acba38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70928F0-D7CA-4732-B7F3-1F945720D0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22511</TotalTime>
  <Words>4176</Words>
  <Application>Microsoft Macintosh PowerPoint</Application>
  <PresentationFormat>Widescreen</PresentationFormat>
  <Paragraphs>759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Calibri Bold</vt:lpstr>
      <vt:lpstr>Calibri Light</vt:lpstr>
      <vt:lpstr>Calibri Regular</vt:lpstr>
      <vt:lpstr>Courier</vt:lpstr>
      <vt:lpstr>TheSans B5 Plain</vt:lpstr>
      <vt:lpstr>TheSansMono M5</vt:lpstr>
      <vt:lpstr>Wingdings</vt:lpstr>
      <vt:lpstr>Office Theme</vt:lpstr>
      <vt:lpstr>PowerPoint Presentation</vt:lpstr>
      <vt:lpstr>Fact Based IT Due Diligence Light on the SYSTEM_NAME software application</vt:lpstr>
      <vt:lpstr>Table of contents</vt:lpstr>
      <vt:lpstr>SYSTEM_NAME technical quality: management summary</vt:lpstr>
      <vt:lpstr>Table of contents</vt:lpstr>
      <vt:lpstr>The system is VOLUME_RELATIVE in size and is built primarily in TECH_1_NAME</vt:lpstr>
      <vt:lpstr>SYSTEM_NAME has an TEST_CODE_RELATIVE test/code ratio</vt:lpstr>
      <vt:lpstr>Explanation: The ISO 25010 standard for maintainability has 5 sub-characteristics</vt:lpstr>
      <vt:lpstr>The SIG/TÜViT model maps the sub-characteristics to the system properties</vt:lpstr>
      <vt:lpstr>SYSTEM_NAME is a MAINT_SIZE system of SYSTEM_PY PY which scores MAINT_RATING for maintainability </vt:lpstr>
      <vt:lpstr>SYSTEM_NAME scores MAINT_INDICATION for maintainability</vt:lpstr>
      <vt:lpstr>Explanation: The Architecture Quality model has 6 sub-characteristics</vt:lpstr>
      <vt:lpstr>SIG’s Architecture Model maps architectural characteristics to 10 system properties</vt:lpstr>
      <vt:lpstr>SYSTEM_NAME scores ARCH_AT_BELOW average (ARCH_RATING ★) for Architecture Quality</vt:lpstr>
      <vt:lpstr>Explanation: SIG assesses the use of Open Source and IP in three key areas</vt:lpstr>
      <vt:lpstr>OSH_TOTAL_VULN vulnerable 3rd party open-source dependencies were identified</vt:lpstr>
      <vt:lpstr>PowerPoint Presentation</vt:lpstr>
      <vt:lpstr>Table of contents</vt:lpstr>
      <vt:lpstr>Keep your codebase small</vt:lpstr>
      <vt:lpstr>Write code once</vt:lpstr>
      <vt:lpstr>Write short units of code</vt:lpstr>
      <vt:lpstr>Write simple units of code</vt:lpstr>
      <vt:lpstr>Keep unit interfaces small</vt:lpstr>
      <vt:lpstr>Separate concerns in modules</vt:lpstr>
      <vt:lpstr>Couple architecture components loosely</vt:lpstr>
      <vt:lpstr>Define communication lines between components clearly</vt:lpstr>
      <vt:lpstr>Table of contents</vt:lpstr>
      <vt:lpstr>How uniform in size are the components that make up the system?</vt:lpstr>
      <vt:lpstr>How cohesive are the components that make up the system?</vt:lpstr>
      <vt:lpstr>How much code communicates across system components?</vt:lpstr>
      <vt:lpstr>How coupled are the components that make up the system?</vt:lpstr>
      <vt:lpstr>Are data stores evolutionary bottlenecks in the system?</vt:lpstr>
      <vt:lpstr>How do changes propagate within the system?</vt:lpstr>
      <vt:lpstr>How much are components are affected by hidden dependencies?</vt:lpstr>
      <vt:lpstr>Are the used technologies modern and common in the software market?</vt:lpstr>
      <vt:lpstr>How is maintenance distributed across the system components?</vt:lpstr>
      <vt:lpstr>Is knowledge distributed across the system/landscape architecture?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O'Brien</dc:creator>
  <cp:lastModifiedBy>Marijn Dessens</cp:lastModifiedBy>
  <cp:revision>110</cp:revision>
  <cp:lastPrinted>2020-07-02T15:41:27Z</cp:lastPrinted>
  <dcterms:created xsi:type="dcterms:W3CDTF">2024-01-03T15:04:34Z</dcterms:created>
  <dcterms:modified xsi:type="dcterms:W3CDTF">2024-12-06T15:13:52Z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0x010100398B4EB28540854BB4092730D7F67224</vt:lpwstr>
  </property>
  <property fmtid="{D5CDD505-2E9C-101B-9397-08002B2CF9AE}" pid="3" name="MediaServiceImageTags">
    <vt:lpwstr/>
  </property>
</Properties>
</file>